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3_DB5BBDB7.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9"/>
  </p:notesMasterIdLst>
  <p:sldIdLst>
    <p:sldId id="256" r:id="rId2"/>
    <p:sldId id="257" r:id="rId3"/>
    <p:sldId id="260" r:id="rId4"/>
    <p:sldId id="274" r:id="rId5"/>
    <p:sldId id="258" r:id="rId6"/>
    <p:sldId id="266" r:id="rId7"/>
    <p:sldId id="267" r:id="rId8"/>
    <p:sldId id="259" r:id="rId9"/>
    <p:sldId id="261" r:id="rId10"/>
    <p:sldId id="268" r:id="rId11"/>
    <p:sldId id="269" r:id="rId12"/>
    <p:sldId id="271" r:id="rId13"/>
    <p:sldId id="272" r:id="rId14"/>
    <p:sldId id="273" r:id="rId15"/>
    <p:sldId id="263" r:id="rId16"/>
    <p:sldId id="264"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B04B4D-E23F-EA01-1DB4-6A7FCA0D30D6}" name="Posina, Vinay Kumar" initials="VP" userId="S::posinav8768@uhcl.edu::3fa26956-bad8-4753-a4a7-ac9c0237a59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6255F-3349-904D-BA65-24A34AB5140B}" v="3" dt="2024-09-04T16:42:24.651"/>
    <p1510:client id="{5F81585C-4F0A-E03C-6C0E-21258F1D9A82}" v="2" dt="2024-09-04T14:46:03.545"/>
    <p1510:client id="{841A6101-ED90-40D1-8D18-56C37FD05ADF}" v="1492" dt="2024-09-04T21:47:22.498"/>
    <p1510:client id="{B8B957B9-F7AF-4688-A5FC-E22907F0DA35}" v="277" dt="2024-09-04T21:49:48.255"/>
    <p1510:client id="{CC883A98-C941-2745-96E2-0B58D288579A}" v="49" dt="2024-09-04T21:50:44.497"/>
    <p1510:client id="{CF5694EB-8E3E-AA9D-70CA-DA0C5939DA69}" v="326" dt="2024-09-04T20:51:54.2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6"/>
  </p:normalViewPr>
  <p:slideViewPr>
    <p:cSldViewPr snapToGrid="0">
      <p:cViewPr>
        <p:scale>
          <a:sx n="96" d="100"/>
          <a:sy n="96" d="100"/>
        </p:scale>
        <p:origin x="116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modernComment_103_DB5BBDB7.xml><?xml version="1.0" encoding="utf-8"?>
<p188:cmLst xmlns:a="http://schemas.openxmlformats.org/drawingml/2006/main" xmlns:r="http://schemas.openxmlformats.org/officeDocument/2006/relationships" xmlns:p188="http://schemas.microsoft.com/office/powerpoint/2018/8/main">
  <p188:cm id="{16EDBFF7-C8C4-6E4F-87BF-590BD5FFEE29}" authorId="{B6B04B4D-E23F-EA01-1DB4-6A7FCA0D30D6}" created="2024-09-04T17:20:39.192">
    <pc:sldMkLst xmlns:pc="http://schemas.microsoft.com/office/powerpoint/2013/main/command">
      <pc:docMk/>
      <pc:sldMk cId="3680222647" sldId="259"/>
    </pc:sldMkLst>
    <p188:txBody>
      <a:bodyPr/>
      <a:lstStyle/>
      <a:p>
        <a:r>
          <a:rPr lang="en-US"/>
          <a:t>[@Machidi, Deekshith]check this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E5CDB-D476-9D4B-85F8-EC479D37EA06}" type="datetimeFigureOut">
              <a:rPr lang="en-US" smtClean="0"/>
              <a:t>9/3/24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42BFD1-FF7A-294A-B699-75D0A0ABE5D1}" type="slidenum">
              <a:rPr lang="en-US" smtClean="0"/>
              <a:t>‹#›</a:t>
            </a:fld>
            <a:endParaRPr lang="en-US"/>
          </a:p>
        </p:txBody>
      </p:sp>
    </p:spTree>
    <p:extLst>
      <p:ext uri="{BB962C8B-B14F-4D97-AF65-F5344CB8AC3E}">
        <p14:creationId xmlns:p14="http://schemas.microsoft.com/office/powerpoint/2010/main" val="671449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42BFD1-FF7A-294A-B699-75D0A0ABE5D1}" type="slidenum">
              <a:rPr lang="en-US" smtClean="0"/>
              <a:t>2</a:t>
            </a:fld>
            <a:endParaRPr lang="en-US"/>
          </a:p>
        </p:txBody>
      </p:sp>
    </p:spTree>
    <p:extLst>
      <p:ext uri="{BB962C8B-B14F-4D97-AF65-F5344CB8AC3E}">
        <p14:creationId xmlns:p14="http://schemas.microsoft.com/office/powerpoint/2010/main" val="3902052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386A2-0E28-E31A-A7C5-77FAF1BC6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E19DB-3A53-01EE-F8E2-00EEC550B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D7511-ECEB-DC66-3B63-58580747FA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333BE7-C0B9-4277-52D0-75F58C768749}"/>
              </a:ext>
            </a:extLst>
          </p:cNvPr>
          <p:cNvSpPr>
            <a:spLocks noGrp="1"/>
          </p:cNvSpPr>
          <p:nvPr>
            <p:ph type="sldNum" sz="quarter" idx="5"/>
          </p:nvPr>
        </p:nvSpPr>
        <p:spPr/>
        <p:txBody>
          <a:bodyPr/>
          <a:lstStyle/>
          <a:p>
            <a:fld id="{6E42BFD1-FF7A-294A-B699-75D0A0ABE5D1}" type="slidenum">
              <a:rPr lang="en-US" smtClean="0"/>
              <a:t>3</a:t>
            </a:fld>
            <a:endParaRPr lang="en-US"/>
          </a:p>
        </p:txBody>
      </p:sp>
    </p:spTree>
    <p:extLst>
      <p:ext uri="{BB962C8B-B14F-4D97-AF65-F5344CB8AC3E}">
        <p14:creationId xmlns:p14="http://schemas.microsoft.com/office/powerpoint/2010/main" val="3701206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9454-D2DC-C936-8AE3-859DA2586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4CDF0-FF89-69F9-1845-3FD5E1DFF7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68774-7123-E360-7D86-74E68D42C46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A987AC-1AA0-47EF-22AC-538EE17DCBD2}"/>
              </a:ext>
            </a:extLst>
          </p:cNvPr>
          <p:cNvSpPr>
            <a:spLocks noGrp="1"/>
          </p:cNvSpPr>
          <p:nvPr>
            <p:ph type="sldNum" sz="quarter" idx="5"/>
          </p:nvPr>
        </p:nvSpPr>
        <p:spPr/>
        <p:txBody>
          <a:bodyPr/>
          <a:lstStyle/>
          <a:p>
            <a:fld id="{6E42BFD1-FF7A-294A-B699-75D0A0ABE5D1}" type="slidenum">
              <a:rPr lang="en-US" smtClean="0"/>
              <a:t>5</a:t>
            </a:fld>
            <a:endParaRPr lang="en-US"/>
          </a:p>
        </p:txBody>
      </p:sp>
    </p:spTree>
    <p:extLst>
      <p:ext uri="{BB962C8B-B14F-4D97-AF65-F5344CB8AC3E}">
        <p14:creationId xmlns:p14="http://schemas.microsoft.com/office/powerpoint/2010/main" val="760522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F9EA3-BC7A-BF99-5458-DD3A69A6E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87069-6222-D394-1C85-C8347BEDC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268EEC-4DB6-4C07-40FB-88C78F8DCB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A4B0D5-4491-2C2C-30C2-976A6829AE09}"/>
              </a:ext>
            </a:extLst>
          </p:cNvPr>
          <p:cNvSpPr>
            <a:spLocks noGrp="1"/>
          </p:cNvSpPr>
          <p:nvPr>
            <p:ph type="sldNum" sz="quarter" idx="5"/>
          </p:nvPr>
        </p:nvSpPr>
        <p:spPr/>
        <p:txBody>
          <a:bodyPr/>
          <a:lstStyle/>
          <a:p>
            <a:fld id="{6E42BFD1-FF7A-294A-B699-75D0A0ABE5D1}" type="slidenum">
              <a:rPr lang="en-US" smtClean="0"/>
              <a:t>15</a:t>
            </a:fld>
            <a:endParaRPr lang="en-US"/>
          </a:p>
        </p:txBody>
      </p:sp>
    </p:spTree>
    <p:extLst>
      <p:ext uri="{BB962C8B-B14F-4D97-AF65-F5344CB8AC3E}">
        <p14:creationId xmlns:p14="http://schemas.microsoft.com/office/powerpoint/2010/main" val="983802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E54BF-D770-1986-2C6B-3E5F2358C2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42BF4-9041-04D2-553C-B5C62F9025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E1E5D7-34CB-CA12-B349-132E3C1134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4F2177-DA28-5619-5D8A-5EEEBBF94853}"/>
              </a:ext>
            </a:extLst>
          </p:cNvPr>
          <p:cNvSpPr>
            <a:spLocks noGrp="1"/>
          </p:cNvSpPr>
          <p:nvPr>
            <p:ph type="sldNum" sz="quarter" idx="5"/>
          </p:nvPr>
        </p:nvSpPr>
        <p:spPr/>
        <p:txBody>
          <a:bodyPr/>
          <a:lstStyle/>
          <a:p>
            <a:fld id="{6E42BFD1-FF7A-294A-B699-75D0A0ABE5D1}" type="slidenum">
              <a:rPr lang="en-US" smtClean="0"/>
              <a:t>16</a:t>
            </a:fld>
            <a:endParaRPr lang="en-US"/>
          </a:p>
        </p:txBody>
      </p:sp>
    </p:spTree>
    <p:extLst>
      <p:ext uri="{BB962C8B-B14F-4D97-AF65-F5344CB8AC3E}">
        <p14:creationId xmlns:p14="http://schemas.microsoft.com/office/powerpoint/2010/main" val="2901383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9/3/24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1242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118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9/3/24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9267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9/3/24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231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9/3/24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1671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434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5757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4937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1425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9/3/24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77794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9/3/24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1407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ED291B17-9318-49DB-B28B-6E5994AE9581}" type="datetime1">
              <a:rPr lang="en-US" smtClean="0"/>
              <a:t>9/3/24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5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5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997690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hf sldNum="0" hdr="0" ftr="0" dt="0"/>
  <p:txStyles>
    <p:titleStyle>
      <a:lvl1pPr algn="l" defTabSz="457200" rtl="0" eaLnBrk="1" latinLnBrk="0" hangingPunct="1">
        <a:lnSpc>
          <a:spcPct val="90000"/>
        </a:lnSpc>
        <a:spcBef>
          <a:spcPct val="0"/>
        </a:spcBef>
        <a:buNone/>
        <a:defRPr sz="27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tinTavakoli/One-Pixel-Attack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905.02175"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olab.research.google.com/drive/1bSmJyzmlPKM30TGUmDQs9TffODLpZxvl?usp=sharing"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cleverhans-lab/cleverha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bSmJyzmlPKM30TGUmDQs9TffODLpZxvl?usp=sharing" TargetMode="External"/><Relationship Id="rId2" Type="http://schemas.microsoft.com/office/2018/10/relationships/comments" Target="../comments/modernComment_103_DB5BBDB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3" name="Rectangle 1092">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094" name="Rectangle 1093">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2AC86C0-A08A-9DC6-19E4-24E2EB790361}"/>
              </a:ext>
            </a:extLst>
          </p:cNvPr>
          <p:cNvSpPr>
            <a:spLocks noGrp="1"/>
          </p:cNvSpPr>
          <p:nvPr>
            <p:ph type="ctrTitle"/>
          </p:nvPr>
        </p:nvSpPr>
        <p:spPr>
          <a:xfrm>
            <a:off x="8109235" y="863695"/>
            <a:ext cx="3797630" cy="3779995"/>
          </a:xfrm>
        </p:spPr>
        <p:txBody>
          <a:bodyPr anchor="ctr">
            <a:normAutofit/>
          </a:bodyPr>
          <a:lstStyle/>
          <a:p>
            <a:br>
              <a:rPr lang="en-US" sz="3300"/>
            </a:br>
            <a:r>
              <a:rPr lang="en-US" sz="3300">
                <a:solidFill>
                  <a:schemeClr val="tx1"/>
                </a:solidFill>
                <a:latin typeface="Times New Roman" panose="02020603050405020304" pitchFamily="18" charset="0"/>
                <a:cs typeface="Times New Roman" panose="02020603050405020304" pitchFamily="18" charset="0"/>
              </a:rPr>
              <a:t>Interactive Labs for Machine Learning Cybersecurity</a:t>
            </a:r>
          </a:p>
        </p:txBody>
      </p:sp>
      <p:sp>
        <p:nvSpPr>
          <p:cNvPr id="3" name="Subtitle 2">
            <a:extLst>
              <a:ext uri="{FF2B5EF4-FFF2-40B4-BE49-F238E27FC236}">
                <a16:creationId xmlns:a16="http://schemas.microsoft.com/office/drawing/2014/main" id="{1D0D8041-A707-BAE1-BB5A-E57573902757}"/>
              </a:ext>
            </a:extLst>
          </p:cNvPr>
          <p:cNvSpPr>
            <a:spLocks noGrp="1"/>
          </p:cNvSpPr>
          <p:nvPr>
            <p:ph type="subTitle" idx="1"/>
          </p:nvPr>
        </p:nvSpPr>
        <p:spPr>
          <a:xfrm>
            <a:off x="8109236" y="4739780"/>
            <a:ext cx="3511233" cy="1147054"/>
          </a:xfrm>
        </p:spPr>
        <p:txBody>
          <a:bodyPr anchor="t">
            <a:normAutofit/>
          </a:bodyPr>
          <a:lstStyle/>
          <a:p>
            <a:endParaRPr lang="en-US" sz="2000" dirty="0"/>
          </a:p>
          <a:p>
            <a:endParaRPr lang="en-US" sz="2000" dirty="0"/>
          </a:p>
        </p:txBody>
      </p:sp>
      <p:pic>
        <p:nvPicPr>
          <p:cNvPr id="1026" name="Picture 2" descr="A digital battlefield where two armies of robots are engaged in a cyberwar. On one side, the robots represent a neural network or AI model, depicted as sleek and futuristic, with shields and defenses glowing in blue. On the opposing side, the robots are darker, representing adversarial attackers, using sophisticated tools and algorithms to breach the defenses, with their weapons emitting red or orange energy. The background is a cyber grid or a digital landscape, symbolizing the environment in which these adversarial attacks occur. The overall mood is intense and dynamic, conveying the ongoing battle between AI defenses and adversarial threats.">
            <a:extLst>
              <a:ext uri="{FF2B5EF4-FFF2-40B4-BE49-F238E27FC236}">
                <a16:creationId xmlns:a16="http://schemas.microsoft.com/office/drawing/2014/main" id="{588BB64B-B179-C377-4741-E9A76227F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017" r="-1"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8" name="Rectangle 1047">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414363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1" name="Rectangle 513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5" name="Rectangle 513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2E46DF6-9D65-16C8-5E0C-CB0702A11C3C}"/>
              </a:ext>
            </a:extLst>
          </p:cNvPr>
          <p:cNvSpPr>
            <a:spLocks noGrp="1"/>
          </p:cNvSpPr>
          <p:nvPr>
            <p:ph type="title"/>
          </p:nvPr>
        </p:nvSpPr>
        <p:spPr>
          <a:xfrm>
            <a:off x="601255" y="702155"/>
            <a:ext cx="3409783" cy="1300365"/>
          </a:xfrm>
        </p:spPr>
        <p:txBody>
          <a:bodyPr>
            <a:normAutofit/>
          </a:bodyPr>
          <a:lstStyle/>
          <a:p>
            <a:br>
              <a:rPr lang="en-US" sz="2100">
                <a:solidFill>
                  <a:srgbClr val="FFFFFF"/>
                </a:solidFill>
              </a:rPr>
            </a:br>
            <a:r>
              <a:rPr lang="en-US" sz="2100">
                <a:solidFill>
                  <a:srgbClr val="FFFFFF"/>
                </a:solidFill>
              </a:rPr>
              <a:t>FGSM and </a:t>
            </a:r>
            <a:br>
              <a:rPr lang="en-US" sz="2100">
                <a:solidFill>
                  <a:srgbClr val="FFFFFF"/>
                </a:solidFill>
              </a:rPr>
            </a:br>
            <a:r>
              <a:rPr lang="en-US" sz="2100">
                <a:solidFill>
                  <a:srgbClr val="FFFFFF"/>
                </a:solidFill>
              </a:rPr>
              <a:t>Adversarial Attacks</a:t>
            </a:r>
          </a:p>
        </p:txBody>
      </p:sp>
      <p:pic>
        <p:nvPicPr>
          <p:cNvPr id="8" name="Picture 7">
            <a:extLst>
              <a:ext uri="{FF2B5EF4-FFF2-40B4-BE49-F238E27FC236}">
                <a16:creationId xmlns:a16="http://schemas.microsoft.com/office/drawing/2014/main" id="{0F07FC42-DD5A-425A-8D08-EB3E1A079E83}"/>
              </a:ext>
            </a:extLst>
          </p:cNvPr>
          <p:cNvPicPr>
            <a:picLocks noChangeAspect="1"/>
          </p:cNvPicPr>
          <p:nvPr/>
        </p:nvPicPr>
        <p:blipFill>
          <a:blip r:embed="rId2"/>
          <a:stretch>
            <a:fillRect/>
          </a:stretch>
        </p:blipFill>
        <p:spPr>
          <a:xfrm>
            <a:off x="4592231" y="601200"/>
            <a:ext cx="6164259" cy="2497416"/>
          </a:xfrm>
          <a:prstGeom prst="rect">
            <a:avLst/>
          </a:prstGeom>
        </p:spPr>
      </p:pic>
      <p:sp>
        <p:nvSpPr>
          <p:cNvPr id="9" name="TextBox 8">
            <a:extLst>
              <a:ext uri="{FF2B5EF4-FFF2-40B4-BE49-F238E27FC236}">
                <a16:creationId xmlns:a16="http://schemas.microsoft.com/office/drawing/2014/main" id="{15248DC8-27A9-E5B9-382F-B9D3ECFF0DAC}"/>
              </a:ext>
            </a:extLst>
          </p:cNvPr>
          <p:cNvSpPr txBox="1"/>
          <p:nvPr/>
        </p:nvSpPr>
        <p:spPr>
          <a:xfrm>
            <a:off x="4592231" y="3414259"/>
            <a:ext cx="7260064" cy="369332"/>
          </a:xfrm>
          <a:prstGeom prst="rect">
            <a:avLst/>
          </a:prstGeom>
          <a:noFill/>
        </p:spPr>
        <p:txBody>
          <a:bodyPr wrap="none" lIns="91440" tIns="45720" rIns="91440" bIns="45720" rtlCol="0" anchor="t">
            <a:spAutoFit/>
          </a:bodyPr>
          <a:lstStyle/>
          <a:p>
            <a:pPr marL="285750" indent="-285750">
              <a:buFont typeface="Arial" panose="020B0604020202020204" pitchFamily="34" charset="0"/>
              <a:buChar char="•"/>
            </a:pPr>
            <a:r>
              <a:rPr lang="en-IN">
                <a:solidFill>
                  <a:schemeClr val="bg1"/>
                </a:solidFill>
              </a:rPr>
              <a:t>Adding </a:t>
            </a:r>
            <a:r>
              <a:rPr lang="en-IN" b="1">
                <a:solidFill>
                  <a:schemeClr val="bg1"/>
                </a:solidFill>
              </a:rPr>
              <a:t>BARELY PERCEPTIBLBLE NOISE </a:t>
            </a:r>
            <a:r>
              <a:rPr lang="en-IN">
                <a:solidFill>
                  <a:schemeClr val="bg1"/>
                </a:solidFill>
              </a:rPr>
              <a:t>to fool the Neural Nets</a:t>
            </a:r>
            <a:endParaRPr lang="en-IN" b="1">
              <a:solidFill>
                <a:schemeClr val="bg1"/>
              </a:solidFill>
            </a:endParaRPr>
          </a:p>
        </p:txBody>
      </p:sp>
      <p:sp>
        <p:nvSpPr>
          <p:cNvPr id="10" name="TextBox 9">
            <a:extLst>
              <a:ext uri="{FF2B5EF4-FFF2-40B4-BE49-F238E27FC236}">
                <a16:creationId xmlns:a16="http://schemas.microsoft.com/office/drawing/2014/main" id="{8E3701FE-1AC1-E194-5833-046F42EBA6D1}"/>
              </a:ext>
            </a:extLst>
          </p:cNvPr>
          <p:cNvSpPr txBox="1"/>
          <p:nvPr/>
        </p:nvSpPr>
        <p:spPr>
          <a:xfrm>
            <a:off x="4592231" y="3999818"/>
            <a:ext cx="6420284" cy="646331"/>
          </a:xfrm>
          <a:prstGeom prst="rect">
            <a:avLst/>
          </a:prstGeom>
          <a:noFill/>
        </p:spPr>
        <p:txBody>
          <a:bodyPr wrap="none" lIns="91440" tIns="45720" rIns="91440" bIns="45720" rtlCol="0" anchor="t">
            <a:spAutoFit/>
          </a:bodyPr>
          <a:lstStyle/>
          <a:p>
            <a:pPr marL="285750" indent="-285750">
              <a:buFont typeface="Arial" panose="020B0604020202020204" pitchFamily="34" charset="0"/>
              <a:buChar char="•"/>
            </a:pPr>
            <a:r>
              <a:rPr lang="en-IN">
                <a:solidFill>
                  <a:schemeClr val="bg1"/>
                </a:solidFill>
              </a:rPr>
              <a:t>Initially it was thought it would take around 100 pixels to </a:t>
            </a:r>
            <a:endParaRPr lang="en-US">
              <a:solidFill>
                <a:schemeClr val="bg1"/>
              </a:solidFill>
            </a:endParaRPr>
          </a:p>
          <a:p>
            <a:r>
              <a:rPr lang="en-IN">
                <a:solidFill>
                  <a:schemeClr val="bg1"/>
                </a:solidFill>
              </a:rPr>
              <a:t>    execute Adversarial Attacks</a:t>
            </a:r>
          </a:p>
        </p:txBody>
      </p:sp>
      <p:sp>
        <p:nvSpPr>
          <p:cNvPr id="11" name="TextBox 10">
            <a:extLst>
              <a:ext uri="{FF2B5EF4-FFF2-40B4-BE49-F238E27FC236}">
                <a16:creationId xmlns:a16="http://schemas.microsoft.com/office/drawing/2014/main" id="{47298C1F-35B2-793C-0ADD-4F761D45D2BD}"/>
              </a:ext>
            </a:extLst>
          </p:cNvPr>
          <p:cNvSpPr txBox="1"/>
          <p:nvPr/>
        </p:nvSpPr>
        <p:spPr>
          <a:xfrm>
            <a:off x="4592231" y="4851205"/>
            <a:ext cx="6952929" cy="646331"/>
          </a:xfrm>
          <a:prstGeom prst="rect">
            <a:avLst/>
          </a:prstGeom>
          <a:noFill/>
        </p:spPr>
        <p:txBody>
          <a:bodyPr wrap="none" lIns="91440" tIns="45720" rIns="91440" bIns="45720" rtlCol="0" anchor="t">
            <a:spAutoFit/>
          </a:bodyPr>
          <a:lstStyle/>
          <a:p>
            <a:pPr marL="285750" indent="-285750">
              <a:buFont typeface="Arial" panose="020B0604020202020204" pitchFamily="34" charset="0"/>
              <a:buChar char="•"/>
            </a:pPr>
            <a:r>
              <a:rPr lang="en-IN" dirty="0">
                <a:solidFill>
                  <a:schemeClr val="bg1"/>
                </a:solidFill>
              </a:rPr>
              <a:t>But it was found later in a </a:t>
            </a:r>
            <a:r>
              <a:rPr lang="en-IN" dirty="0">
                <a:solidFill>
                  <a:srgbClr val="0070C0"/>
                </a:solidFill>
                <a:hlinkClick r:id="rId3">
                  <a:extLst>
                    <a:ext uri="{A12FA001-AC4F-418D-AE19-62706E023703}">
                      <ahyp:hlinkClr xmlns:ahyp="http://schemas.microsoft.com/office/drawing/2018/hyperlinkcolor" val="tx"/>
                    </a:ext>
                  </a:extLst>
                </a:hlinkClick>
              </a:rPr>
              <a:t>research paper</a:t>
            </a:r>
            <a:r>
              <a:rPr lang="en-IN" dirty="0">
                <a:solidFill>
                  <a:schemeClr val="bg1"/>
                </a:solidFill>
              </a:rPr>
              <a:t> that we can change </a:t>
            </a:r>
            <a:endParaRPr lang="en-US" dirty="0">
              <a:solidFill>
                <a:schemeClr val="bg1"/>
              </a:solidFill>
            </a:endParaRPr>
          </a:p>
          <a:p>
            <a:r>
              <a:rPr lang="en-IN" dirty="0">
                <a:solidFill>
                  <a:schemeClr val="bg1"/>
                </a:solidFill>
              </a:rPr>
              <a:t>  the output of the neural networks by changing </a:t>
            </a:r>
            <a:r>
              <a:rPr lang="en-IN" b="1" dirty="0">
                <a:solidFill>
                  <a:schemeClr val="bg1"/>
                </a:solidFill>
              </a:rPr>
              <a:t>Just 1 Pixel !!</a:t>
            </a:r>
            <a:r>
              <a:rPr lang="en-IN" dirty="0">
                <a:solidFill>
                  <a:schemeClr val="bg1"/>
                </a:solidFill>
              </a:rPr>
              <a:t> </a:t>
            </a:r>
          </a:p>
        </p:txBody>
      </p:sp>
    </p:spTree>
    <p:extLst>
      <p:ext uri="{BB962C8B-B14F-4D97-AF65-F5344CB8AC3E}">
        <p14:creationId xmlns:p14="http://schemas.microsoft.com/office/powerpoint/2010/main" val="323684162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1" name="Rectangle 513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5" name="Rectangle 513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2E46DF6-9D65-16C8-5E0C-CB0702A11C3C}"/>
              </a:ext>
            </a:extLst>
          </p:cNvPr>
          <p:cNvSpPr>
            <a:spLocks noGrp="1"/>
          </p:cNvSpPr>
          <p:nvPr>
            <p:ph type="title"/>
          </p:nvPr>
        </p:nvSpPr>
        <p:spPr>
          <a:xfrm>
            <a:off x="601255" y="702155"/>
            <a:ext cx="3409783" cy="1300365"/>
          </a:xfrm>
        </p:spPr>
        <p:txBody>
          <a:bodyPr>
            <a:normAutofit/>
          </a:bodyPr>
          <a:lstStyle/>
          <a:p>
            <a:br>
              <a:rPr lang="en-US" sz="2100">
                <a:solidFill>
                  <a:srgbClr val="FFFFFF"/>
                </a:solidFill>
              </a:rPr>
            </a:br>
            <a:r>
              <a:rPr lang="en-US" sz="2100">
                <a:solidFill>
                  <a:srgbClr val="FFFFFF"/>
                </a:solidFill>
              </a:rPr>
              <a:t>FGSM and </a:t>
            </a:r>
            <a:br>
              <a:rPr lang="en-US" sz="2100">
                <a:solidFill>
                  <a:srgbClr val="FFFFFF"/>
                </a:solidFill>
              </a:rPr>
            </a:br>
            <a:r>
              <a:rPr lang="en-US" sz="2100">
                <a:solidFill>
                  <a:srgbClr val="FFFFFF"/>
                </a:solidFill>
              </a:rPr>
              <a:t>Adversarial Attacks</a:t>
            </a:r>
          </a:p>
        </p:txBody>
      </p:sp>
      <p:pic>
        <p:nvPicPr>
          <p:cNvPr id="3" name="Picture 2" descr="A white horse in a field&#10;&#10;Description automatically generated">
            <a:extLst>
              <a:ext uri="{FF2B5EF4-FFF2-40B4-BE49-F238E27FC236}">
                <a16:creationId xmlns:a16="http://schemas.microsoft.com/office/drawing/2014/main" id="{6749FC37-74E2-F250-04B5-074069702EF0}"/>
              </a:ext>
            </a:extLst>
          </p:cNvPr>
          <p:cNvPicPr>
            <a:picLocks noChangeAspect="1"/>
          </p:cNvPicPr>
          <p:nvPr/>
        </p:nvPicPr>
        <p:blipFill>
          <a:blip r:embed="rId2"/>
          <a:srcRect r="206" b="2203"/>
          <a:stretch/>
        </p:blipFill>
        <p:spPr>
          <a:xfrm>
            <a:off x="4483351" y="861828"/>
            <a:ext cx="7262678" cy="2334922"/>
          </a:xfrm>
          <a:prstGeom prst="rect">
            <a:avLst/>
          </a:prstGeom>
        </p:spPr>
      </p:pic>
      <p:sp>
        <p:nvSpPr>
          <p:cNvPr id="4" name="TextBox 3">
            <a:extLst>
              <a:ext uri="{FF2B5EF4-FFF2-40B4-BE49-F238E27FC236}">
                <a16:creationId xmlns:a16="http://schemas.microsoft.com/office/drawing/2014/main" id="{8F5BEB99-D799-C8B6-0CEE-D15BFD23E4C4}"/>
              </a:ext>
            </a:extLst>
          </p:cNvPr>
          <p:cNvSpPr txBox="1"/>
          <p:nvPr/>
        </p:nvSpPr>
        <p:spPr>
          <a:xfrm>
            <a:off x="778181" y="282293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One Pixel Attack</a:t>
            </a:r>
          </a:p>
        </p:txBody>
      </p:sp>
      <p:sp>
        <p:nvSpPr>
          <p:cNvPr id="5" name="TextBox 4">
            <a:extLst>
              <a:ext uri="{FF2B5EF4-FFF2-40B4-BE49-F238E27FC236}">
                <a16:creationId xmlns:a16="http://schemas.microsoft.com/office/drawing/2014/main" id="{D2978C0A-87BF-855E-1760-836F7AFA3DC8}"/>
              </a:ext>
            </a:extLst>
          </p:cNvPr>
          <p:cNvSpPr txBox="1"/>
          <p:nvPr/>
        </p:nvSpPr>
        <p:spPr>
          <a:xfrm>
            <a:off x="4241410" y="5963346"/>
            <a:ext cx="742846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Reference: </a:t>
            </a:r>
            <a:r>
              <a:rPr lang="en-US" sz="1100">
                <a:solidFill>
                  <a:srgbClr val="0070C0"/>
                </a:solidFill>
                <a:ea typeface="+mn-lt"/>
                <a:cs typeface="+mn-lt"/>
                <a:hlinkClick r:id="rId3">
                  <a:extLst>
                    <a:ext uri="{A12FA001-AC4F-418D-AE19-62706E023703}">
                      <ahyp:hlinkClr xmlns:ahyp="http://schemas.microsoft.com/office/drawing/2018/hyperlinkcolor" val="tx"/>
                    </a:ext>
                  </a:extLst>
                </a:hlinkClick>
              </a:rPr>
              <a:t>[1905.02175] Adversarial Examples Are Not Bugs, They Are Features (arxiv.org)</a:t>
            </a:r>
            <a:endParaRPr lang="en-US" sz="1100">
              <a:solidFill>
                <a:srgbClr val="0070C0"/>
              </a:solidFill>
            </a:endParaRPr>
          </a:p>
        </p:txBody>
      </p:sp>
      <p:sp>
        <p:nvSpPr>
          <p:cNvPr id="6" name="TextBox 5">
            <a:extLst>
              <a:ext uri="{FF2B5EF4-FFF2-40B4-BE49-F238E27FC236}">
                <a16:creationId xmlns:a16="http://schemas.microsoft.com/office/drawing/2014/main" id="{A7287A12-2744-B8A2-9CCB-91BCEAB3357D}"/>
              </a:ext>
            </a:extLst>
          </p:cNvPr>
          <p:cNvSpPr txBox="1"/>
          <p:nvPr/>
        </p:nvSpPr>
        <p:spPr>
          <a:xfrm>
            <a:off x="4483477" y="3726806"/>
            <a:ext cx="72534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rPr>
              <a:t>The famous one-pixel attack which changes the course of output by changing only 1 Pixel.</a:t>
            </a:r>
            <a:endParaRPr lang="en-US"/>
          </a:p>
        </p:txBody>
      </p:sp>
    </p:spTree>
    <p:extLst>
      <p:ext uri="{BB962C8B-B14F-4D97-AF65-F5344CB8AC3E}">
        <p14:creationId xmlns:p14="http://schemas.microsoft.com/office/powerpoint/2010/main" val="376403986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Bent-Up 8">
            <a:extLst>
              <a:ext uri="{FF2B5EF4-FFF2-40B4-BE49-F238E27FC236}">
                <a16:creationId xmlns:a16="http://schemas.microsoft.com/office/drawing/2014/main" id="{0BAC5681-9B6B-C5D1-5565-E8D0526580E1}"/>
              </a:ext>
            </a:extLst>
          </p:cNvPr>
          <p:cNvSpPr/>
          <p:nvPr/>
        </p:nvSpPr>
        <p:spPr>
          <a:xfrm rot="10800000">
            <a:off x="3165986" y="1376516"/>
            <a:ext cx="1887790" cy="875070"/>
          </a:xfrm>
          <a:prstGeom prst="bentUpArrow">
            <a:avLst>
              <a:gd name="adj1" fmla="val 6183"/>
              <a:gd name="adj2" fmla="val 10887"/>
              <a:gd name="adj3" fmla="val 25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Bent 10">
            <a:extLst>
              <a:ext uri="{FF2B5EF4-FFF2-40B4-BE49-F238E27FC236}">
                <a16:creationId xmlns:a16="http://schemas.microsoft.com/office/drawing/2014/main" id="{D74DB491-0ABE-3B14-AB00-63D88F4AFE12}"/>
              </a:ext>
            </a:extLst>
          </p:cNvPr>
          <p:cNvSpPr/>
          <p:nvPr/>
        </p:nvSpPr>
        <p:spPr>
          <a:xfrm rot="5400000">
            <a:off x="7345712" y="823982"/>
            <a:ext cx="967422" cy="1887790"/>
          </a:xfrm>
          <a:prstGeom prst="bentArrow">
            <a:avLst>
              <a:gd name="adj1" fmla="val 7301"/>
              <a:gd name="adj2" fmla="val 12832"/>
              <a:gd name="adj3" fmla="val 25000"/>
              <a:gd name="adj4" fmla="val 4375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a:extLst>
              <a:ext uri="{FF2B5EF4-FFF2-40B4-BE49-F238E27FC236}">
                <a16:creationId xmlns:a16="http://schemas.microsoft.com/office/drawing/2014/main" id="{540E6842-A6DC-D2B7-9128-B76E717E8336}"/>
              </a:ext>
            </a:extLst>
          </p:cNvPr>
          <p:cNvSpPr txBox="1"/>
          <p:nvPr/>
        </p:nvSpPr>
        <p:spPr>
          <a:xfrm>
            <a:off x="4725871" y="1022573"/>
            <a:ext cx="2487562" cy="707886"/>
          </a:xfrm>
          <a:prstGeom prst="rect">
            <a:avLst/>
          </a:prstGeom>
          <a:noFill/>
        </p:spPr>
        <p:txBody>
          <a:bodyPr wrap="square" rtlCol="0">
            <a:spAutoFit/>
          </a:bodyPr>
          <a:lstStyle/>
          <a:p>
            <a:pPr algn="ctr"/>
            <a:r>
              <a:rPr lang="en-IN" sz="2000" b="1">
                <a:solidFill>
                  <a:srgbClr val="FF0000"/>
                </a:solidFill>
              </a:rPr>
              <a:t>Adversarial attacks</a:t>
            </a:r>
            <a:endParaRPr lang="en-IN" sz="1400" b="1">
              <a:solidFill>
                <a:srgbClr val="FF0000"/>
              </a:solidFill>
            </a:endParaRPr>
          </a:p>
        </p:txBody>
      </p:sp>
      <p:sp>
        <p:nvSpPr>
          <p:cNvPr id="13" name="TextBox 12">
            <a:extLst>
              <a:ext uri="{FF2B5EF4-FFF2-40B4-BE49-F238E27FC236}">
                <a16:creationId xmlns:a16="http://schemas.microsoft.com/office/drawing/2014/main" id="{5E9799BC-74D6-E299-F01B-E8DA904A99BD}"/>
              </a:ext>
            </a:extLst>
          </p:cNvPr>
          <p:cNvSpPr txBox="1"/>
          <p:nvPr/>
        </p:nvSpPr>
        <p:spPr>
          <a:xfrm>
            <a:off x="5261365" y="1658435"/>
            <a:ext cx="1624163" cy="538609"/>
          </a:xfrm>
          <a:prstGeom prst="rect">
            <a:avLst/>
          </a:prstGeom>
          <a:noFill/>
        </p:spPr>
        <p:txBody>
          <a:bodyPr wrap="none" rtlCol="0">
            <a:spAutoFit/>
          </a:bodyPr>
          <a:lstStyle/>
          <a:p>
            <a:r>
              <a:rPr lang="en-IN" sz="1100"/>
              <a:t>(Depending on the </a:t>
            </a:r>
          </a:p>
          <a:p>
            <a:r>
              <a:rPr lang="en-IN" sz="1100"/>
              <a:t>attackers' knowledge</a:t>
            </a:r>
            <a:r>
              <a:rPr lang="en-IN"/>
              <a:t>)</a:t>
            </a:r>
          </a:p>
        </p:txBody>
      </p:sp>
      <p:sp>
        <p:nvSpPr>
          <p:cNvPr id="14" name="TextBox 13">
            <a:extLst>
              <a:ext uri="{FF2B5EF4-FFF2-40B4-BE49-F238E27FC236}">
                <a16:creationId xmlns:a16="http://schemas.microsoft.com/office/drawing/2014/main" id="{7BF362B1-74F1-9905-3315-74AE8D8A8050}"/>
              </a:ext>
            </a:extLst>
          </p:cNvPr>
          <p:cNvSpPr txBox="1"/>
          <p:nvPr/>
        </p:nvSpPr>
        <p:spPr>
          <a:xfrm>
            <a:off x="2498503" y="2303456"/>
            <a:ext cx="1887790" cy="400110"/>
          </a:xfrm>
          <a:prstGeom prst="rect">
            <a:avLst/>
          </a:prstGeom>
          <a:noFill/>
        </p:spPr>
        <p:txBody>
          <a:bodyPr wrap="square" rtlCol="0">
            <a:spAutoFit/>
          </a:bodyPr>
          <a:lstStyle/>
          <a:p>
            <a:r>
              <a:rPr lang="en-IN" sz="2000"/>
              <a:t>White Box</a:t>
            </a:r>
          </a:p>
        </p:txBody>
      </p:sp>
      <p:sp>
        <p:nvSpPr>
          <p:cNvPr id="15" name="TextBox 14">
            <a:extLst>
              <a:ext uri="{FF2B5EF4-FFF2-40B4-BE49-F238E27FC236}">
                <a16:creationId xmlns:a16="http://schemas.microsoft.com/office/drawing/2014/main" id="{E51BAFDF-4794-E3A4-94CA-76CAB43697AC}"/>
              </a:ext>
            </a:extLst>
          </p:cNvPr>
          <p:cNvSpPr txBox="1"/>
          <p:nvPr/>
        </p:nvSpPr>
        <p:spPr>
          <a:xfrm>
            <a:off x="8146202" y="2305008"/>
            <a:ext cx="1459913" cy="400110"/>
          </a:xfrm>
          <a:prstGeom prst="rect">
            <a:avLst/>
          </a:prstGeom>
          <a:noFill/>
        </p:spPr>
        <p:txBody>
          <a:bodyPr wrap="square" rtlCol="0">
            <a:spAutoFit/>
          </a:bodyPr>
          <a:lstStyle/>
          <a:p>
            <a:r>
              <a:rPr lang="en-IN" sz="2000"/>
              <a:t>Black Box</a:t>
            </a:r>
          </a:p>
        </p:txBody>
      </p:sp>
      <p:pic>
        <p:nvPicPr>
          <p:cNvPr id="19" name="Picture 18" descr="A screenshot of a computer&#10;&#10;Description automatically generated">
            <a:extLst>
              <a:ext uri="{FF2B5EF4-FFF2-40B4-BE49-F238E27FC236}">
                <a16:creationId xmlns:a16="http://schemas.microsoft.com/office/drawing/2014/main" id="{16593EED-1EAC-C421-3737-22F2B6EEC534}"/>
              </a:ext>
            </a:extLst>
          </p:cNvPr>
          <p:cNvPicPr>
            <a:picLocks noChangeAspect="1"/>
          </p:cNvPicPr>
          <p:nvPr/>
        </p:nvPicPr>
        <p:blipFill>
          <a:blip r:embed="rId2"/>
          <a:stretch>
            <a:fillRect/>
          </a:stretch>
        </p:blipFill>
        <p:spPr>
          <a:xfrm>
            <a:off x="1660428" y="2774809"/>
            <a:ext cx="3516507" cy="1698112"/>
          </a:xfrm>
          <a:prstGeom prst="rect">
            <a:avLst/>
          </a:prstGeom>
        </p:spPr>
      </p:pic>
      <p:sp>
        <p:nvSpPr>
          <p:cNvPr id="20" name="TextBox 19">
            <a:extLst>
              <a:ext uri="{FF2B5EF4-FFF2-40B4-BE49-F238E27FC236}">
                <a16:creationId xmlns:a16="http://schemas.microsoft.com/office/drawing/2014/main" id="{34F997F7-3D38-9563-9B7E-E58B179F44C3}"/>
              </a:ext>
            </a:extLst>
          </p:cNvPr>
          <p:cNvSpPr txBox="1"/>
          <p:nvPr/>
        </p:nvSpPr>
        <p:spPr>
          <a:xfrm>
            <a:off x="1314026" y="4650487"/>
            <a:ext cx="4209313" cy="830997"/>
          </a:xfrm>
          <a:prstGeom prst="rect">
            <a:avLst/>
          </a:prstGeom>
          <a:noFill/>
        </p:spPr>
        <p:txBody>
          <a:bodyPr wrap="square" rtlCol="0">
            <a:spAutoFit/>
          </a:bodyPr>
          <a:lstStyle/>
          <a:p>
            <a:pPr marL="285750" indent="-285750">
              <a:buFont typeface="Arial" panose="020B0604020202020204" pitchFamily="34" charset="0"/>
              <a:buChar char="•"/>
            </a:pPr>
            <a:r>
              <a:rPr lang="en-US" sz="1600" b="0" i="0">
                <a:solidFill>
                  <a:srgbClr val="262626"/>
                </a:solidFill>
                <a:effectLst/>
                <a:latin typeface="FreightSans"/>
              </a:rPr>
              <a:t>Assuming attacker has full knowledge and access to the </a:t>
            </a:r>
            <a:r>
              <a:rPr lang="en-US" sz="1600" i="0">
                <a:solidFill>
                  <a:srgbClr val="262626"/>
                </a:solidFill>
                <a:effectLst/>
                <a:latin typeface="FreightSans"/>
              </a:rPr>
              <a:t>model, including </a:t>
            </a:r>
            <a:r>
              <a:rPr lang="en-US" sz="1600" b="1" i="0">
                <a:solidFill>
                  <a:srgbClr val="0070C0"/>
                </a:solidFill>
                <a:effectLst/>
                <a:latin typeface="FreightSans"/>
              </a:rPr>
              <a:t>architecture, inputs, outputs, and weights</a:t>
            </a:r>
            <a:endParaRPr lang="en-IN" sz="1600" b="1">
              <a:solidFill>
                <a:srgbClr val="0070C0"/>
              </a:solidFill>
            </a:endParaRPr>
          </a:p>
        </p:txBody>
      </p:sp>
      <p:pic>
        <p:nvPicPr>
          <p:cNvPr id="22" name="Picture 21" descr="A blue and black network&#10;&#10;Description automatically generated">
            <a:extLst>
              <a:ext uri="{FF2B5EF4-FFF2-40B4-BE49-F238E27FC236}">
                <a16:creationId xmlns:a16="http://schemas.microsoft.com/office/drawing/2014/main" id="{F5CD1F74-5C9A-FDE4-82D6-0C33CA074788}"/>
              </a:ext>
            </a:extLst>
          </p:cNvPr>
          <p:cNvPicPr>
            <a:picLocks noChangeAspect="1"/>
          </p:cNvPicPr>
          <p:nvPr/>
        </p:nvPicPr>
        <p:blipFill>
          <a:blip r:embed="rId3"/>
          <a:srcRect t="21204" b="-1"/>
          <a:stretch/>
        </p:blipFill>
        <p:spPr>
          <a:xfrm>
            <a:off x="6885528" y="3127189"/>
            <a:ext cx="3878894" cy="993352"/>
          </a:xfrm>
          <a:prstGeom prst="rect">
            <a:avLst/>
          </a:prstGeom>
        </p:spPr>
      </p:pic>
      <p:sp>
        <p:nvSpPr>
          <p:cNvPr id="23" name="TextBox 22">
            <a:extLst>
              <a:ext uri="{FF2B5EF4-FFF2-40B4-BE49-F238E27FC236}">
                <a16:creationId xmlns:a16="http://schemas.microsoft.com/office/drawing/2014/main" id="{4BAEDE9A-262B-DBE6-4059-915C72FE5192}"/>
              </a:ext>
            </a:extLst>
          </p:cNvPr>
          <p:cNvSpPr txBox="1"/>
          <p:nvPr/>
        </p:nvSpPr>
        <p:spPr>
          <a:xfrm>
            <a:off x="6685559" y="4650487"/>
            <a:ext cx="4209313" cy="830997"/>
          </a:xfrm>
          <a:prstGeom prst="rect">
            <a:avLst/>
          </a:prstGeom>
          <a:noFill/>
        </p:spPr>
        <p:txBody>
          <a:bodyPr wrap="square" rtlCol="0">
            <a:spAutoFit/>
          </a:bodyPr>
          <a:lstStyle/>
          <a:p>
            <a:pPr marL="285750" indent="-285750">
              <a:buFont typeface="Arial" panose="020B0604020202020204" pitchFamily="34" charset="0"/>
              <a:buChar char="•"/>
            </a:pPr>
            <a:r>
              <a:rPr lang="en-US" sz="1600" b="0" i="0">
                <a:solidFill>
                  <a:srgbClr val="262626"/>
                </a:solidFill>
                <a:effectLst/>
                <a:latin typeface="FreightSans"/>
              </a:rPr>
              <a:t>Assuming attacker has only control over </a:t>
            </a:r>
            <a:r>
              <a:rPr lang="en-US" sz="1600" b="1">
                <a:solidFill>
                  <a:srgbClr val="0070C0"/>
                </a:solidFill>
                <a:latin typeface="FreightSans"/>
              </a:rPr>
              <a:t>inputs, </a:t>
            </a:r>
            <a:r>
              <a:rPr lang="en-US" sz="1600" b="1" err="1">
                <a:solidFill>
                  <a:srgbClr val="0070C0"/>
                </a:solidFill>
                <a:latin typeface="FreightSans"/>
              </a:rPr>
              <a:t>ouputs</a:t>
            </a:r>
            <a:r>
              <a:rPr lang="en-US" sz="1600" b="1">
                <a:solidFill>
                  <a:srgbClr val="0070C0"/>
                </a:solidFill>
                <a:latin typeface="FreightSans"/>
              </a:rPr>
              <a:t> </a:t>
            </a:r>
            <a:r>
              <a:rPr lang="en-US" sz="1600">
                <a:solidFill>
                  <a:srgbClr val="262626"/>
                </a:solidFill>
                <a:latin typeface="FreightSans"/>
              </a:rPr>
              <a:t>and knows nothing about underlying </a:t>
            </a:r>
            <a:r>
              <a:rPr lang="en-US" sz="1600" b="1">
                <a:solidFill>
                  <a:srgbClr val="FF0000"/>
                </a:solidFill>
                <a:latin typeface="FreightSans"/>
              </a:rPr>
              <a:t>architecture or weights.</a:t>
            </a:r>
            <a:endParaRPr lang="en-IN" sz="1600" b="1">
              <a:solidFill>
                <a:srgbClr val="FF0000"/>
              </a:solidFill>
              <a:latin typeface="FreightSans"/>
            </a:endParaRPr>
          </a:p>
        </p:txBody>
      </p:sp>
    </p:spTree>
    <p:extLst>
      <p:ext uri="{BB962C8B-B14F-4D97-AF65-F5344CB8AC3E}">
        <p14:creationId xmlns:p14="http://schemas.microsoft.com/office/powerpoint/2010/main" val="2651452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ECF9D-C719-FBE0-679D-0C5A689515F3}"/>
              </a:ext>
            </a:extLst>
          </p:cNvPr>
          <p:cNvSpPr txBox="1"/>
          <p:nvPr/>
        </p:nvSpPr>
        <p:spPr>
          <a:xfrm>
            <a:off x="403122" y="747253"/>
            <a:ext cx="11326762" cy="1015663"/>
          </a:xfrm>
          <a:prstGeom prst="rect">
            <a:avLst/>
          </a:prstGeom>
          <a:noFill/>
        </p:spPr>
        <p:txBody>
          <a:bodyPr wrap="square" rtlCol="0">
            <a:spAutoFit/>
          </a:bodyPr>
          <a:lstStyle/>
          <a:p>
            <a:pPr algn="ctr"/>
            <a:r>
              <a:rPr lang="en-IN" sz="3200" b="0" i="0">
                <a:solidFill>
                  <a:srgbClr val="262626"/>
                </a:solidFill>
                <a:effectLst/>
                <a:latin typeface="Times New Roman" panose="02020603050405020304" pitchFamily="18" charset="0"/>
                <a:cs typeface="Times New Roman" panose="02020603050405020304" pitchFamily="18" charset="0"/>
              </a:rPr>
              <a:t>Fast Gradient Sign Attack</a:t>
            </a:r>
          </a:p>
          <a:p>
            <a:endParaRPr lang="en-IN" sz="2800"/>
          </a:p>
        </p:txBody>
      </p:sp>
      <p:pic>
        <p:nvPicPr>
          <p:cNvPr id="4" name="Graphic 3" descr="Lights On with solid fill">
            <a:extLst>
              <a:ext uri="{FF2B5EF4-FFF2-40B4-BE49-F238E27FC236}">
                <a16:creationId xmlns:a16="http://schemas.microsoft.com/office/drawing/2014/main" id="{C32AAF33-B532-9B3C-6725-EC1460A6A6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4567" y="1762916"/>
            <a:ext cx="324465" cy="324465"/>
          </a:xfrm>
          <a:prstGeom prst="rect">
            <a:avLst/>
          </a:prstGeom>
        </p:spPr>
      </p:pic>
      <p:sp>
        <p:nvSpPr>
          <p:cNvPr id="5" name="TextBox 4">
            <a:extLst>
              <a:ext uri="{FF2B5EF4-FFF2-40B4-BE49-F238E27FC236}">
                <a16:creationId xmlns:a16="http://schemas.microsoft.com/office/drawing/2014/main" id="{432A5C9F-FEC0-FE1E-C4AA-102464846D88}"/>
              </a:ext>
            </a:extLst>
          </p:cNvPr>
          <p:cNvSpPr txBox="1"/>
          <p:nvPr/>
        </p:nvSpPr>
        <p:spPr>
          <a:xfrm>
            <a:off x="1730477" y="1762916"/>
            <a:ext cx="8849033" cy="369332"/>
          </a:xfrm>
          <a:prstGeom prst="rect">
            <a:avLst/>
          </a:prstGeom>
          <a:noFill/>
        </p:spPr>
        <p:txBody>
          <a:bodyPr wrap="square" rtlCol="0">
            <a:spAutoFit/>
          </a:bodyPr>
          <a:lstStyle/>
          <a:p>
            <a:r>
              <a:rPr lang="en-IN"/>
              <a:t>These </a:t>
            </a:r>
            <a:r>
              <a:rPr lang="en-IN" i="1"/>
              <a:t>manipulate input images</a:t>
            </a:r>
            <a:r>
              <a:rPr lang="en-IN"/>
              <a:t> using the </a:t>
            </a:r>
            <a:r>
              <a:rPr lang="en-IN" i="1"/>
              <a:t>gradients of pre-trained models.</a:t>
            </a:r>
          </a:p>
        </p:txBody>
      </p:sp>
      <p:pic>
        <p:nvPicPr>
          <p:cNvPr id="6" name="Graphic 5" descr="Lights On with solid fill">
            <a:extLst>
              <a:ext uri="{FF2B5EF4-FFF2-40B4-BE49-F238E27FC236}">
                <a16:creationId xmlns:a16="http://schemas.microsoft.com/office/drawing/2014/main" id="{B84896DB-33B3-73A7-A224-EDEC68713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4567" y="2359555"/>
            <a:ext cx="324465" cy="324465"/>
          </a:xfrm>
          <a:prstGeom prst="rect">
            <a:avLst/>
          </a:prstGeom>
        </p:spPr>
      </p:pic>
      <p:sp>
        <p:nvSpPr>
          <p:cNvPr id="7" name="TextBox 6">
            <a:extLst>
              <a:ext uri="{FF2B5EF4-FFF2-40B4-BE49-F238E27FC236}">
                <a16:creationId xmlns:a16="http://schemas.microsoft.com/office/drawing/2014/main" id="{80E7D792-CBC8-56F1-16C5-6D798304BE0B}"/>
              </a:ext>
            </a:extLst>
          </p:cNvPr>
          <p:cNvSpPr txBox="1"/>
          <p:nvPr/>
        </p:nvSpPr>
        <p:spPr>
          <a:xfrm>
            <a:off x="1730477" y="2359555"/>
            <a:ext cx="8849033" cy="369332"/>
          </a:xfrm>
          <a:prstGeom prst="rect">
            <a:avLst/>
          </a:prstGeom>
          <a:noFill/>
        </p:spPr>
        <p:txBody>
          <a:bodyPr wrap="square" rtlCol="0">
            <a:spAutoFit/>
          </a:bodyPr>
          <a:lstStyle/>
          <a:p>
            <a:r>
              <a:rPr lang="en-IN"/>
              <a:t>These </a:t>
            </a:r>
            <a:r>
              <a:rPr lang="en-IN" i="1"/>
              <a:t>maximise the loss function</a:t>
            </a:r>
            <a:r>
              <a:rPr lang="en-IN"/>
              <a:t> thereby causing</a:t>
            </a:r>
            <a:r>
              <a:rPr lang="en-IN" i="1"/>
              <a:t> misclassification</a:t>
            </a:r>
            <a:r>
              <a:rPr lang="en-IN"/>
              <a:t>.</a:t>
            </a:r>
          </a:p>
        </p:txBody>
      </p:sp>
      <p:pic>
        <p:nvPicPr>
          <p:cNvPr id="8" name="Picture 2" descr="Adversarial example using FGSM | TensorFlow Core">
            <a:extLst>
              <a:ext uri="{FF2B5EF4-FFF2-40B4-BE49-F238E27FC236}">
                <a16:creationId xmlns:a16="http://schemas.microsoft.com/office/drawing/2014/main" id="{B15411FD-2DCA-740E-2CBE-1358702551E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30477" y="3321525"/>
            <a:ext cx="4365523" cy="17571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6618F54-B325-B2FA-71E4-B344C31B1D1D}"/>
              </a:ext>
            </a:extLst>
          </p:cNvPr>
          <p:cNvPicPr>
            <a:picLocks noChangeAspect="1"/>
          </p:cNvPicPr>
          <p:nvPr/>
        </p:nvPicPr>
        <p:blipFill>
          <a:blip r:embed="rId5"/>
          <a:stretch>
            <a:fillRect/>
          </a:stretch>
        </p:blipFill>
        <p:spPr>
          <a:xfrm>
            <a:off x="1730477" y="2891284"/>
            <a:ext cx="5447289" cy="430241"/>
          </a:xfrm>
          <a:prstGeom prst="rect">
            <a:avLst/>
          </a:prstGeom>
        </p:spPr>
      </p:pic>
      <p:pic>
        <p:nvPicPr>
          <p:cNvPr id="16" name="Graphic 15" descr="Lights On with solid fill">
            <a:extLst>
              <a:ext uri="{FF2B5EF4-FFF2-40B4-BE49-F238E27FC236}">
                <a16:creationId xmlns:a16="http://schemas.microsoft.com/office/drawing/2014/main" id="{A41559D1-F5FA-CB6D-068B-59F67A897C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4567" y="5095085"/>
            <a:ext cx="324465" cy="324465"/>
          </a:xfrm>
          <a:prstGeom prst="rect">
            <a:avLst/>
          </a:prstGeom>
        </p:spPr>
      </p:pic>
      <p:sp>
        <p:nvSpPr>
          <p:cNvPr id="18" name="TextBox 17">
            <a:extLst>
              <a:ext uri="{FF2B5EF4-FFF2-40B4-BE49-F238E27FC236}">
                <a16:creationId xmlns:a16="http://schemas.microsoft.com/office/drawing/2014/main" id="{87A49B34-022A-7993-EF8C-C575A73BCB7C}"/>
              </a:ext>
            </a:extLst>
          </p:cNvPr>
          <p:cNvSpPr txBox="1"/>
          <p:nvPr/>
        </p:nvSpPr>
        <p:spPr>
          <a:xfrm>
            <a:off x="1730476" y="5095085"/>
            <a:ext cx="8849033" cy="369332"/>
          </a:xfrm>
          <a:prstGeom prst="rect">
            <a:avLst/>
          </a:prstGeom>
          <a:noFill/>
        </p:spPr>
        <p:txBody>
          <a:bodyPr wrap="square" rtlCol="0">
            <a:spAutoFit/>
          </a:bodyPr>
          <a:lstStyle/>
          <a:p>
            <a:r>
              <a:rPr lang="en-IN"/>
              <a:t>The epsilon </a:t>
            </a:r>
            <a:r>
              <a:rPr lang="el-GR" b="0" i="0">
                <a:solidFill>
                  <a:srgbClr val="111111"/>
                </a:solidFill>
                <a:effectLst/>
                <a:latin typeface="-apple-system"/>
              </a:rPr>
              <a:t>ε</a:t>
            </a:r>
            <a:r>
              <a:rPr lang="en-IN" b="0" i="0">
                <a:solidFill>
                  <a:srgbClr val="111111"/>
                </a:solidFill>
                <a:effectLst/>
                <a:latin typeface="-apple-system"/>
              </a:rPr>
              <a:t> is a hyperparameter here which is </a:t>
            </a:r>
            <a:r>
              <a:rPr lang="en-IN" b="1" i="0">
                <a:solidFill>
                  <a:srgbClr val="111111"/>
                </a:solidFill>
                <a:effectLst/>
                <a:latin typeface="-apple-system"/>
              </a:rPr>
              <a:t>Crucial </a:t>
            </a:r>
            <a:r>
              <a:rPr lang="en-IN">
                <a:solidFill>
                  <a:srgbClr val="111111"/>
                </a:solidFill>
                <a:latin typeface="-apple-system"/>
              </a:rPr>
              <a:t>for this process.</a:t>
            </a:r>
            <a:r>
              <a:rPr lang="en-IN" i="0">
                <a:solidFill>
                  <a:srgbClr val="111111"/>
                </a:solidFill>
                <a:effectLst/>
                <a:latin typeface="-apple-system"/>
              </a:rPr>
              <a:t> </a:t>
            </a:r>
            <a:endParaRPr lang="en-IN"/>
          </a:p>
        </p:txBody>
      </p:sp>
    </p:spTree>
    <p:extLst>
      <p:ext uri="{BB962C8B-B14F-4D97-AF65-F5344CB8AC3E}">
        <p14:creationId xmlns:p14="http://schemas.microsoft.com/office/powerpoint/2010/main" val="4207657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ECF9D-C719-FBE0-679D-0C5A689515F3}"/>
              </a:ext>
            </a:extLst>
          </p:cNvPr>
          <p:cNvSpPr txBox="1"/>
          <p:nvPr/>
        </p:nvSpPr>
        <p:spPr>
          <a:xfrm>
            <a:off x="403122" y="747253"/>
            <a:ext cx="11326762" cy="1015663"/>
          </a:xfrm>
          <a:prstGeom prst="rect">
            <a:avLst/>
          </a:prstGeom>
          <a:noFill/>
        </p:spPr>
        <p:txBody>
          <a:bodyPr wrap="square" rtlCol="0">
            <a:spAutoFit/>
          </a:bodyPr>
          <a:lstStyle/>
          <a:p>
            <a:pPr algn="ctr"/>
            <a:r>
              <a:rPr lang="en-IN" sz="3200" b="0" i="0" dirty="0">
                <a:solidFill>
                  <a:srgbClr val="0070C0"/>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FGSM Results</a:t>
            </a:r>
            <a:endParaRPr lang="en-IN" sz="3200" b="0" i="0" dirty="0">
              <a:solidFill>
                <a:srgbClr val="0070C0"/>
              </a:solidFill>
              <a:effectLst/>
              <a:latin typeface="Times New Roman" panose="02020603050405020304" pitchFamily="18" charset="0"/>
              <a:cs typeface="Times New Roman" panose="02020603050405020304" pitchFamily="18" charset="0"/>
            </a:endParaRPr>
          </a:p>
          <a:p>
            <a:endParaRPr lang="en-IN" sz="2800" dirty="0"/>
          </a:p>
        </p:txBody>
      </p:sp>
      <p:pic>
        <p:nvPicPr>
          <p:cNvPr id="9" name="Picture 8" descr="A graph with a line&#10;&#10;Description automatically generated">
            <a:extLst>
              <a:ext uri="{FF2B5EF4-FFF2-40B4-BE49-F238E27FC236}">
                <a16:creationId xmlns:a16="http://schemas.microsoft.com/office/drawing/2014/main" id="{6883EF20-2D1A-6989-8B24-35CC06199DE8}"/>
              </a:ext>
            </a:extLst>
          </p:cNvPr>
          <p:cNvPicPr>
            <a:picLocks noChangeAspect="1"/>
          </p:cNvPicPr>
          <p:nvPr/>
        </p:nvPicPr>
        <p:blipFill>
          <a:blip r:embed="rId3"/>
          <a:srcRect l="1667" t="7392" r="9204" b="1957"/>
          <a:stretch/>
        </p:blipFill>
        <p:spPr>
          <a:xfrm>
            <a:off x="886187" y="793419"/>
            <a:ext cx="2210975" cy="2248724"/>
          </a:xfrm>
          <a:prstGeom prst="rect">
            <a:avLst/>
          </a:prstGeom>
        </p:spPr>
      </p:pic>
      <p:sp>
        <p:nvSpPr>
          <p:cNvPr id="4" name="TextBox 3">
            <a:extLst>
              <a:ext uri="{FF2B5EF4-FFF2-40B4-BE49-F238E27FC236}">
                <a16:creationId xmlns:a16="http://schemas.microsoft.com/office/drawing/2014/main" id="{77E85C31-FA5E-CC8E-7D41-CD36ABABAF82}"/>
              </a:ext>
            </a:extLst>
          </p:cNvPr>
          <p:cNvSpPr txBox="1"/>
          <p:nvPr/>
        </p:nvSpPr>
        <p:spPr>
          <a:xfrm>
            <a:off x="3363915" y="1456115"/>
            <a:ext cx="7816645" cy="646331"/>
          </a:xfrm>
          <a:prstGeom prst="rect">
            <a:avLst/>
          </a:prstGeom>
          <a:noFill/>
        </p:spPr>
        <p:txBody>
          <a:bodyPr wrap="square" rtlCol="0">
            <a:spAutoFit/>
          </a:bodyPr>
          <a:lstStyle/>
          <a:p>
            <a:pPr marL="285750" indent="-285750">
              <a:buFont typeface="Arial" panose="020B0604020202020204" pitchFamily="34" charset="0"/>
              <a:buChar char="•"/>
            </a:pPr>
            <a:r>
              <a:rPr lang="en-US"/>
              <a:t>Larger the epsilon, the more effective the attack in terms of degrading model accuracy (as observed in the graph)</a:t>
            </a:r>
            <a:endParaRPr lang="en-IN"/>
          </a:p>
        </p:txBody>
      </p:sp>
      <p:sp>
        <p:nvSpPr>
          <p:cNvPr id="5" name="TextBox 4">
            <a:extLst>
              <a:ext uri="{FF2B5EF4-FFF2-40B4-BE49-F238E27FC236}">
                <a16:creationId xmlns:a16="http://schemas.microsoft.com/office/drawing/2014/main" id="{B4F82563-5299-3B6B-F8E5-54BD7516F37F}"/>
              </a:ext>
            </a:extLst>
          </p:cNvPr>
          <p:cNvSpPr txBox="1"/>
          <p:nvPr/>
        </p:nvSpPr>
        <p:spPr>
          <a:xfrm>
            <a:off x="3363915" y="2441978"/>
            <a:ext cx="7816645" cy="1200329"/>
          </a:xfrm>
          <a:prstGeom prst="rect">
            <a:avLst/>
          </a:prstGeom>
          <a:noFill/>
        </p:spPr>
        <p:txBody>
          <a:bodyPr wrap="square" rtlCol="0">
            <a:spAutoFit/>
          </a:bodyPr>
          <a:lstStyle/>
          <a:p>
            <a:pPr marL="285750" indent="-285750">
              <a:buFont typeface="Arial" panose="020B0604020202020204" pitchFamily="34" charset="0"/>
              <a:buChar char="•"/>
            </a:pPr>
            <a:r>
              <a:rPr lang="en-IN"/>
              <a:t>Epsilon vs Perceptibility trade off:</a:t>
            </a:r>
          </a:p>
          <a:p>
            <a:pPr lvl="1"/>
            <a:r>
              <a:rPr lang="en-IN"/>
              <a:t>	Although accuracy and epsilon are almost inverse in behaviour,</a:t>
            </a:r>
          </a:p>
          <a:p>
            <a:pPr lvl="1"/>
            <a:r>
              <a:rPr lang="en-IN"/>
              <a:t>	the perturbations become more easily perceptible if epsilon is 	large.</a:t>
            </a:r>
          </a:p>
        </p:txBody>
      </p:sp>
      <p:pic>
        <p:nvPicPr>
          <p:cNvPr id="6" name="Picture 4" descr="7 -&gt; 7, 9 -&gt; 9, 0 -&gt; 0, 3 -&gt; 3, 5 -&gt; 5, 2 -&gt; 8, 1 -&gt; 3, 3 -&gt; 5, 4 -&gt; 6, 4 -&gt; 9, 9 -&gt; 4, 5 -&gt; 6, 9 -&gt; 5, 9 -&gt; 5, 3 -&gt; 2, 3 -&gt; 5, 5 -&gt; 3, 1 -&gt; 6, 4 -&gt; 9, 7 -&gt; 9, 7 -&gt; 2, 8 -&gt; 2, 4 -&gt; 8, 3 -&gt; 7, 5 -&gt; 3, 8 -&gt; 3, 0 -&gt; 8, 6 -&gt; 5, 2 -&gt; 3, 1 -&gt; 8, 1 -&gt; 9, 1 -&gt; 8, 5 -&gt; 8, 7 -&gt; 8, 0 -&gt; 2">
            <a:extLst>
              <a:ext uri="{FF2B5EF4-FFF2-40B4-BE49-F238E27FC236}">
                <a16:creationId xmlns:a16="http://schemas.microsoft.com/office/drawing/2014/main" id="{9D9C47FC-4027-F864-0336-14EFC38A6F4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6118" y="3381814"/>
            <a:ext cx="2411111" cy="30138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41FDF6-1E7F-7CDE-7CF6-EEBCFF84D8C6}"/>
              </a:ext>
            </a:extLst>
          </p:cNvPr>
          <p:cNvPicPr>
            <a:picLocks noChangeAspect="1"/>
          </p:cNvPicPr>
          <p:nvPr/>
        </p:nvPicPr>
        <p:blipFill>
          <a:blip r:embed="rId5"/>
          <a:stretch>
            <a:fillRect/>
          </a:stretch>
        </p:blipFill>
        <p:spPr>
          <a:xfrm>
            <a:off x="3363915" y="4062598"/>
            <a:ext cx="6521690" cy="1695639"/>
          </a:xfrm>
          <a:prstGeom prst="rect">
            <a:avLst/>
          </a:prstGeom>
        </p:spPr>
      </p:pic>
    </p:spTree>
    <p:extLst>
      <p:ext uri="{BB962C8B-B14F-4D97-AF65-F5344CB8AC3E}">
        <p14:creationId xmlns:p14="http://schemas.microsoft.com/office/powerpoint/2010/main" val="3353855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4104996-16C3-4513-E35D-AAB7DFECBD91}"/>
            </a:ext>
          </a:extLst>
        </p:cNvPr>
        <p:cNvGrpSpPr/>
        <p:nvPr/>
      </p:nvGrpSpPr>
      <p:grpSpPr>
        <a:xfrm>
          <a:off x="0" y="0"/>
          <a:ext cx="0" cy="0"/>
          <a:chOff x="0" y="0"/>
          <a:chExt cx="0" cy="0"/>
        </a:xfrm>
      </p:grpSpPr>
      <p:sp>
        <p:nvSpPr>
          <p:cNvPr id="8199" name="Rectangle 819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E21D4E5-9EB4-715F-7EBD-865E895732EB}"/>
              </a:ext>
            </a:extLst>
          </p:cNvPr>
          <p:cNvSpPr>
            <a:spLocks noGrp="1"/>
          </p:cNvSpPr>
          <p:nvPr>
            <p:ph type="title"/>
          </p:nvPr>
        </p:nvSpPr>
        <p:spPr>
          <a:xfrm>
            <a:off x="4602822" y="938022"/>
            <a:ext cx="6658013" cy="1188720"/>
          </a:xfrm>
        </p:spPr>
        <p:txBody>
          <a:bodyPr>
            <a:normAutofit/>
          </a:bodyPr>
          <a:lstStyle/>
          <a:p>
            <a:r>
              <a:rPr lang="en-US">
                <a:solidFill>
                  <a:srgbClr val="FFFFFF"/>
                </a:solidFill>
              </a:rPr>
              <a:t>Cleverhans library overview</a:t>
            </a:r>
          </a:p>
        </p:txBody>
      </p:sp>
      <p:sp>
        <p:nvSpPr>
          <p:cNvPr id="8203" name="Rectangle 8202">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5" name="Rectangle 8204">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207" name="Rectangle 8206">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194" name="Picture 2" descr="cleverhans logo">
            <a:extLst>
              <a:ext uri="{FF2B5EF4-FFF2-40B4-BE49-F238E27FC236}">
                <a16:creationId xmlns:a16="http://schemas.microsoft.com/office/drawing/2014/main" id="{9148B859-A42A-C054-B5E5-8DFAE2A99FC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4700" y="2301261"/>
            <a:ext cx="3053422" cy="254960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58B4B8F-06A9-0411-3FB8-C9404D4F89CE}"/>
              </a:ext>
            </a:extLst>
          </p:cNvPr>
          <p:cNvSpPr>
            <a:spLocks noGrp="1"/>
          </p:cNvSpPr>
          <p:nvPr>
            <p:ph idx="1"/>
          </p:nvPr>
        </p:nvSpPr>
        <p:spPr>
          <a:xfrm>
            <a:off x="4602822" y="2340864"/>
            <a:ext cx="6658013" cy="3793237"/>
          </a:xfrm>
        </p:spPr>
        <p:txBody>
          <a:bodyPr>
            <a:normAutofit/>
          </a:bodyPr>
          <a:lstStyle/>
          <a:p>
            <a:r>
              <a:rPr lang="en-US" b="1" dirty="0">
                <a:solidFill>
                  <a:srgbClr val="FFFFFF"/>
                </a:solidFill>
              </a:rPr>
              <a:t>Purpose</a:t>
            </a:r>
          </a:p>
          <a:p>
            <a:pPr lvl="1"/>
            <a:r>
              <a:rPr lang="en-US" dirty="0">
                <a:solidFill>
                  <a:srgbClr val="FFFFFF"/>
                </a:solidFill>
              </a:rPr>
              <a:t>create, benchmark, and defend against adversarial examples.</a:t>
            </a:r>
          </a:p>
          <a:p>
            <a:r>
              <a:rPr lang="en-US" b="1" dirty="0">
                <a:solidFill>
                  <a:srgbClr val="FFFFFF"/>
                </a:solidFill>
              </a:rPr>
              <a:t>Features</a:t>
            </a:r>
          </a:p>
          <a:p>
            <a:pPr lvl="1"/>
            <a:r>
              <a:rPr lang="en-US" dirty="0">
                <a:solidFill>
                  <a:srgbClr val="FFFFFF"/>
                </a:solidFill>
              </a:rPr>
              <a:t>attacks, defenses, and utilities for adversarial ML research.</a:t>
            </a:r>
          </a:p>
          <a:p>
            <a:r>
              <a:rPr lang="en-US" b="1" dirty="0">
                <a:solidFill>
                  <a:srgbClr val="FFFFFF"/>
                </a:solidFill>
              </a:rPr>
              <a:t>Community-driven:</a:t>
            </a:r>
            <a:endParaRPr lang="en-US" dirty="0">
              <a:solidFill>
                <a:srgbClr val="FFFFFF"/>
              </a:solidFill>
            </a:endParaRPr>
          </a:p>
          <a:p>
            <a:pPr lvl="1"/>
            <a:r>
              <a:rPr lang="en-US" dirty="0">
                <a:solidFill>
                  <a:srgbClr val="FFFFFF"/>
                </a:solidFill>
              </a:rPr>
              <a:t>widely used in the adversarial ML research community.</a:t>
            </a:r>
          </a:p>
          <a:p>
            <a:pPr marL="324000" lvl="1" indent="0">
              <a:buNone/>
            </a:pPr>
            <a:endParaRPr lang="en-US" dirty="0">
              <a:solidFill>
                <a:srgbClr val="FFFFFF"/>
              </a:solidFill>
            </a:endParaRPr>
          </a:p>
          <a:p>
            <a:pPr lvl="1"/>
            <a:r>
              <a:rPr lang="en-US" dirty="0">
                <a:solidFill>
                  <a:srgbClr val="FFFFFF"/>
                </a:solidFill>
                <a:hlinkClick r:id="rId4"/>
              </a:rPr>
              <a:t>https://</a:t>
            </a:r>
            <a:r>
              <a:rPr lang="en-US" dirty="0" err="1">
                <a:solidFill>
                  <a:srgbClr val="FFFFFF"/>
                </a:solidFill>
                <a:hlinkClick r:id="rId4"/>
              </a:rPr>
              <a:t>github.com</a:t>
            </a:r>
            <a:r>
              <a:rPr lang="en-US" dirty="0">
                <a:solidFill>
                  <a:srgbClr val="FFFFFF"/>
                </a:solidFill>
                <a:hlinkClick r:id="rId4"/>
              </a:rPr>
              <a:t>/</a:t>
            </a:r>
            <a:r>
              <a:rPr lang="en-US" dirty="0" err="1">
                <a:solidFill>
                  <a:srgbClr val="FFFFFF"/>
                </a:solidFill>
                <a:hlinkClick r:id="rId4"/>
              </a:rPr>
              <a:t>cleverhans</a:t>
            </a:r>
            <a:r>
              <a:rPr lang="en-US" dirty="0">
                <a:solidFill>
                  <a:srgbClr val="FFFFFF"/>
                </a:solidFill>
                <a:hlinkClick r:id="rId4"/>
              </a:rPr>
              <a:t>-lab/</a:t>
            </a:r>
            <a:r>
              <a:rPr lang="en-US" dirty="0" err="1">
                <a:solidFill>
                  <a:srgbClr val="FFFFFF"/>
                </a:solidFill>
                <a:hlinkClick r:id="rId4"/>
              </a:rPr>
              <a:t>cleverhans</a:t>
            </a:r>
            <a:endParaRPr lang="en-US" dirty="0">
              <a:solidFill>
                <a:srgbClr val="FFFFFF"/>
              </a:solidFill>
            </a:endParaRPr>
          </a:p>
          <a:p>
            <a:pPr marL="324000" lvl="1" indent="0">
              <a:buNone/>
            </a:pPr>
            <a:endParaRPr lang="en-US" dirty="0">
              <a:solidFill>
                <a:srgbClr val="FFFFFF"/>
              </a:solidFill>
            </a:endParaRPr>
          </a:p>
          <a:p>
            <a:pPr lvl="1"/>
            <a:endParaRPr lang="en-US" dirty="0">
              <a:solidFill>
                <a:srgbClr val="FFFFFF"/>
              </a:solidFill>
            </a:endParaRPr>
          </a:p>
        </p:txBody>
      </p:sp>
    </p:spTree>
    <p:extLst>
      <p:ext uri="{BB962C8B-B14F-4D97-AF65-F5344CB8AC3E}">
        <p14:creationId xmlns:p14="http://schemas.microsoft.com/office/powerpoint/2010/main" val="142683013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BAA6DFB-66B5-AD48-2067-9111F001A340}"/>
            </a:ext>
          </a:extLst>
        </p:cNvPr>
        <p:cNvGrpSpPr/>
        <p:nvPr/>
      </p:nvGrpSpPr>
      <p:grpSpPr>
        <a:xfrm>
          <a:off x="0" y="0"/>
          <a:ext cx="0" cy="0"/>
          <a:chOff x="0" y="0"/>
          <a:chExt cx="0" cy="0"/>
        </a:xfrm>
      </p:grpSpPr>
      <p:sp>
        <p:nvSpPr>
          <p:cNvPr id="2080" name="Rectangle 207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2" name="Rectangle 2081">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7530816-C9F3-A567-C63C-7A51C8797A48}"/>
              </a:ext>
            </a:extLst>
          </p:cNvPr>
          <p:cNvSpPr>
            <a:spLocks noGrp="1"/>
          </p:cNvSpPr>
          <p:nvPr>
            <p:ph type="title"/>
          </p:nvPr>
        </p:nvSpPr>
        <p:spPr>
          <a:xfrm>
            <a:off x="4602822" y="938022"/>
            <a:ext cx="6658013" cy="1188720"/>
          </a:xfrm>
        </p:spPr>
        <p:txBody>
          <a:bodyPr>
            <a:normAutofit/>
          </a:bodyPr>
          <a:lstStyle/>
          <a:p>
            <a:r>
              <a:rPr lang="en-US">
                <a:solidFill>
                  <a:srgbClr val="FFFFFF"/>
                </a:solidFill>
              </a:rPr>
              <a:t>Types of Adversarial Attacks</a:t>
            </a:r>
          </a:p>
        </p:txBody>
      </p:sp>
      <p:sp>
        <p:nvSpPr>
          <p:cNvPr id="2084" name="Rectangle 2083">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86" name="Rectangle 2085">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88" name="Rectangle 2087">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077" name="Graphic 2076" descr="Laptop Secure">
            <a:extLst>
              <a:ext uri="{FF2B5EF4-FFF2-40B4-BE49-F238E27FC236}">
                <a16:creationId xmlns:a16="http://schemas.microsoft.com/office/drawing/2014/main" id="{05AAFE05-D2B8-E0A9-C6A9-5156F4A4B3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3" name="Content Placeholder 2">
            <a:extLst>
              <a:ext uri="{FF2B5EF4-FFF2-40B4-BE49-F238E27FC236}">
                <a16:creationId xmlns:a16="http://schemas.microsoft.com/office/drawing/2014/main" id="{CCFBC7B1-8EF0-4031-AF4E-0A341E57FFF3}"/>
              </a:ext>
            </a:extLst>
          </p:cNvPr>
          <p:cNvSpPr>
            <a:spLocks noGrp="1"/>
          </p:cNvSpPr>
          <p:nvPr>
            <p:ph idx="1"/>
          </p:nvPr>
        </p:nvSpPr>
        <p:spPr>
          <a:xfrm>
            <a:off x="4602822" y="2340864"/>
            <a:ext cx="6658013" cy="3793237"/>
          </a:xfrm>
        </p:spPr>
        <p:txBody>
          <a:bodyPr>
            <a:normAutofit/>
          </a:bodyPr>
          <a:lstStyle/>
          <a:p>
            <a:pPr marL="879750" lvl="2" indent="-285750"/>
            <a:r>
              <a:rPr lang="en-US" b="1" dirty="0">
                <a:solidFill>
                  <a:srgbClr val="FFFFFF"/>
                </a:solidFill>
              </a:rPr>
              <a:t>L-BFGS Method</a:t>
            </a:r>
          </a:p>
          <a:p>
            <a:pPr marL="879750" lvl="2" indent="-285750"/>
            <a:r>
              <a:rPr lang="en-US" b="1" dirty="0">
                <a:solidFill>
                  <a:srgbClr val="FFFFFF"/>
                </a:solidFill>
              </a:rPr>
              <a:t>Fast Gradient Sign Method (FGSM)</a:t>
            </a:r>
          </a:p>
          <a:p>
            <a:pPr marL="879750" lvl="2" indent="-285750"/>
            <a:r>
              <a:rPr lang="en-US" b="1" dirty="0">
                <a:solidFill>
                  <a:srgbClr val="FFFFFF"/>
                </a:solidFill>
              </a:rPr>
              <a:t>Carlini-Wagner Attack</a:t>
            </a:r>
          </a:p>
          <a:p>
            <a:pPr marL="879750" lvl="2" indent="-285750"/>
            <a:r>
              <a:rPr lang="en-US" b="1" dirty="0">
                <a:solidFill>
                  <a:srgbClr val="FFFFFF"/>
                </a:solidFill>
              </a:rPr>
              <a:t>Elastic Net Method</a:t>
            </a:r>
          </a:p>
          <a:p>
            <a:pPr marL="879750" lvl="2" indent="-285750"/>
            <a:r>
              <a:rPr lang="en-US" b="1" dirty="0">
                <a:solidFill>
                  <a:srgbClr val="FFFFFF"/>
                </a:solidFill>
              </a:rPr>
              <a:t>Basic Iterative Method</a:t>
            </a:r>
          </a:p>
          <a:p>
            <a:pPr marL="879750" lvl="2" indent="-285750"/>
            <a:r>
              <a:rPr lang="en-US" b="1" dirty="0">
                <a:solidFill>
                  <a:srgbClr val="FFFFFF"/>
                </a:solidFill>
              </a:rPr>
              <a:t>Projected Gradient Descent</a:t>
            </a:r>
          </a:p>
          <a:p>
            <a:pPr marL="879750" lvl="2" indent="-285750"/>
            <a:r>
              <a:rPr lang="en-US" b="1" dirty="0">
                <a:solidFill>
                  <a:srgbClr val="FFFFFF"/>
                </a:solidFill>
              </a:rPr>
              <a:t>Jacobian-based Saliency Map Approach</a:t>
            </a:r>
          </a:p>
          <a:p>
            <a:pPr marL="879750" lvl="2" indent="-285750"/>
            <a:r>
              <a:rPr lang="en-US" b="1" dirty="0">
                <a:solidFill>
                  <a:srgbClr val="FFFFFF"/>
                </a:solidFill>
              </a:rPr>
              <a:t>DeepFool</a:t>
            </a:r>
          </a:p>
          <a:p>
            <a:pPr marL="594000" lvl="2" indent="0">
              <a:buNone/>
            </a:pPr>
            <a:endParaRPr lang="en-US" b="1" dirty="0">
              <a:solidFill>
                <a:srgbClr val="FFFFFF"/>
              </a:solidFill>
            </a:endParaRPr>
          </a:p>
        </p:txBody>
      </p:sp>
    </p:spTree>
    <p:extLst>
      <p:ext uri="{BB962C8B-B14F-4D97-AF65-F5344CB8AC3E}">
        <p14:creationId xmlns:p14="http://schemas.microsoft.com/office/powerpoint/2010/main" val="60061996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AC00C98-89C7-8016-4E8C-949A42651774}"/>
              </a:ext>
            </a:extLst>
          </p:cNvPr>
          <p:cNvSpPr>
            <a:spLocks noGrp="1"/>
          </p:cNvSpPr>
          <p:nvPr>
            <p:ph idx="1"/>
          </p:nvPr>
        </p:nvSpPr>
        <p:spPr>
          <a:xfrm>
            <a:off x="601255" y="2177142"/>
            <a:ext cx="3409782" cy="3823607"/>
          </a:xfrm>
        </p:spPr>
        <p:txBody>
          <a:bodyPr>
            <a:normAutofit/>
          </a:bodyPr>
          <a:lstStyle/>
          <a:p>
            <a:pPr marL="0" indent="0" algn="ctr">
              <a:buNone/>
            </a:pPr>
            <a:r>
              <a:rPr lang="en-US" sz="2800">
                <a:solidFill>
                  <a:srgbClr val="FFFFFF"/>
                </a:solidFill>
                <a:latin typeface="Times New Roman" panose="02020603050405020304" pitchFamily="18" charset="0"/>
                <a:cs typeface="Times New Roman" panose="02020603050405020304" pitchFamily="18" charset="0"/>
              </a:rPr>
              <a:t>THANK YOU</a:t>
            </a:r>
          </a:p>
        </p:txBody>
      </p:sp>
      <p:pic>
        <p:nvPicPr>
          <p:cNvPr id="15" name="Graphic 14" descr="Smiling Face with No Fill">
            <a:extLst>
              <a:ext uri="{FF2B5EF4-FFF2-40B4-BE49-F238E27FC236}">
                <a16:creationId xmlns:a16="http://schemas.microsoft.com/office/drawing/2014/main" id="{A41B751B-6262-736F-94D3-C8C3B144DE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23830" y="936141"/>
            <a:ext cx="4968305" cy="4968305"/>
          </a:xfrm>
          <a:prstGeom prst="rect">
            <a:avLst/>
          </a:prstGeom>
        </p:spPr>
      </p:pic>
    </p:spTree>
    <p:extLst>
      <p:ext uri="{BB962C8B-B14F-4D97-AF65-F5344CB8AC3E}">
        <p14:creationId xmlns:p14="http://schemas.microsoft.com/office/powerpoint/2010/main" val="102511187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5" name="Rectangle 208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Rectangle 208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89" name="Rectangle 208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91" name="Rectangle 209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93" name="Rectangle 209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866C43E-F41B-011C-34A5-448336F78E12}"/>
              </a:ext>
            </a:extLst>
          </p:cNvPr>
          <p:cNvSpPr>
            <a:spLocks noGrp="1"/>
          </p:cNvSpPr>
          <p:nvPr>
            <p:ph type="title"/>
          </p:nvPr>
        </p:nvSpPr>
        <p:spPr>
          <a:xfrm>
            <a:off x="601255" y="702155"/>
            <a:ext cx="3409783" cy="1136477"/>
          </a:xfrm>
        </p:spPr>
        <p:txBody>
          <a:bodyPr>
            <a:normAutofit/>
          </a:bodyPr>
          <a:lstStyle/>
          <a:p>
            <a:pPr algn="ctr"/>
            <a:r>
              <a:rPr lang="en-US">
                <a:solidFill>
                  <a:srgbClr val="FFFFFF"/>
                </a:solidFill>
                <a:latin typeface="Times New Roman" panose="02020603050405020304" pitchFamily="18" charset="0"/>
                <a:cs typeface="Times New Roman" panose="02020603050405020304" pitchFamily="18" charset="0"/>
              </a:rPr>
              <a:t>Understanding DNN</a:t>
            </a:r>
          </a:p>
        </p:txBody>
      </p:sp>
      <p:sp>
        <p:nvSpPr>
          <p:cNvPr id="3" name="Content Placeholder 2">
            <a:extLst>
              <a:ext uri="{FF2B5EF4-FFF2-40B4-BE49-F238E27FC236}">
                <a16:creationId xmlns:a16="http://schemas.microsoft.com/office/drawing/2014/main" id="{13FE6CBA-B716-D664-01A9-CDC9EA665B79}"/>
              </a:ext>
            </a:extLst>
          </p:cNvPr>
          <p:cNvSpPr>
            <a:spLocks noGrp="1"/>
          </p:cNvSpPr>
          <p:nvPr>
            <p:ph idx="1"/>
          </p:nvPr>
        </p:nvSpPr>
        <p:spPr>
          <a:xfrm>
            <a:off x="601255" y="2177142"/>
            <a:ext cx="3409782" cy="3823607"/>
          </a:xfrm>
        </p:spPr>
        <p:txBody>
          <a:bodyPr>
            <a:normAutofit/>
          </a:bodyPr>
          <a:lstStyle/>
          <a:p>
            <a:r>
              <a:rPr lang="en-US" b="1" dirty="0">
                <a:solidFill>
                  <a:srgbClr val="FFFFFF"/>
                </a:solidFill>
              </a:rPr>
              <a:t>What is DNN?</a:t>
            </a:r>
          </a:p>
          <a:p>
            <a:pPr marL="0" indent="0">
              <a:buNone/>
            </a:pPr>
            <a:endParaRPr lang="en-US" dirty="0">
              <a:solidFill>
                <a:srgbClr val="FFFFFF"/>
              </a:solidFill>
            </a:endParaRPr>
          </a:p>
        </p:txBody>
      </p:sp>
      <p:pic>
        <p:nvPicPr>
          <p:cNvPr id="2054" name="Picture 6" descr="Training Deep Neural Networks. Deep Learning Accessories | by Ravindra  Parmar | Towards Data Science">
            <a:extLst>
              <a:ext uri="{FF2B5EF4-FFF2-40B4-BE49-F238E27FC236}">
                <a16:creationId xmlns:a16="http://schemas.microsoft.com/office/drawing/2014/main" id="{262DDD4A-10F4-15B0-D8BF-1D334A063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 r="13547" b="-282"/>
          <a:stretch/>
        </p:blipFill>
        <p:spPr bwMode="auto">
          <a:xfrm>
            <a:off x="4133296" y="1438859"/>
            <a:ext cx="7870022" cy="399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801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9B2198C-9732-8544-2DDC-E639DB230C60}"/>
            </a:ext>
          </a:extLst>
        </p:cNvPr>
        <p:cNvGrpSpPr/>
        <p:nvPr/>
      </p:nvGrpSpPr>
      <p:grpSpPr>
        <a:xfrm>
          <a:off x="0" y="0"/>
          <a:ext cx="0" cy="0"/>
          <a:chOff x="0" y="0"/>
          <a:chExt cx="0" cy="0"/>
        </a:xfrm>
      </p:grpSpPr>
      <p:sp>
        <p:nvSpPr>
          <p:cNvPr id="2071" name="Rectangle 2070">
            <a:extLst>
              <a:ext uri="{FF2B5EF4-FFF2-40B4-BE49-F238E27FC236}">
                <a16:creationId xmlns:a16="http://schemas.microsoft.com/office/drawing/2014/main" id="{71353BFE-A1B8-8E1F-4D02-633E3102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DCA286-A693-E8BB-FCEA-A7F1BDCECBCF}"/>
              </a:ext>
            </a:extLst>
          </p:cNvPr>
          <p:cNvSpPr>
            <a:spLocks noGrp="1"/>
          </p:cNvSpPr>
          <p:nvPr>
            <p:ph type="title"/>
          </p:nvPr>
        </p:nvSpPr>
        <p:spPr>
          <a:xfrm>
            <a:off x="672280" y="944752"/>
            <a:ext cx="3259016" cy="1462692"/>
          </a:xfrm>
        </p:spPr>
        <p:txBody>
          <a:bodyPr>
            <a:normAutofit/>
          </a:bodyPr>
          <a:lstStyle/>
          <a:p>
            <a:pPr algn="ctr"/>
            <a:r>
              <a:rPr lang="en-US" b="1">
                <a:solidFill>
                  <a:schemeClr val="bg1">
                    <a:lumMod val="75000"/>
                    <a:lumOff val="25000"/>
                  </a:schemeClr>
                </a:solidFill>
                <a:latin typeface="Times New Roman" panose="02020603050405020304" pitchFamily="18" charset="0"/>
                <a:cs typeface="Times New Roman" panose="02020603050405020304" pitchFamily="18" charset="0"/>
              </a:rPr>
              <a:t>Understanding CNNs</a:t>
            </a:r>
          </a:p>
        </p:txBody>
      </p:sp>
      <p:sp>
        <p:nvSpPr>
          <p:cNvPr id="2073" name="Rectangle 2072">
            <a:extLst>
              <a:ext uri="{FF2B5EF4-FFF2-40B4-BE49-F238E27FC236}">
                <a16:creationId xmlns:a16="http://schemas.microsoft.com/office/drawing/2014/main" id="{BA11A7B8-0C16-C6C6-4BE4-476E56259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70" name="Rectangle 2069">
            <a:extLst>
              <a:ext uri="{FF2B5EF4-FFF2-40B4-BE49-F238E27FC236}">
                <a16:creationId xmlns:a16="http://schemas.microsoft.com/office/drawing/2014/main" id="{6208C2F1-E6E1-110B-2520-4A656F17F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72" name="Rectangle 2071">
            <a:extLst>
              <a:ext uri="{FF2B5EF4-FFF2-40B4-BE49-F238E27FC236}">
                <a16:creationId xmlns:a16="http://schemas.microsoft.com/office/drawing/2014/main" id="{B0F24A1D-1AF7-1E08-7E85-DC80331A60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77C1BEB-C1F1-C120-7FF6-4702339F97A9}"/>
              </a:ext>
            </a:extLst>
          </p:cNvPr>
          <p:cNvSpPr>
            <a:spLocks noGrp="1"/>
          </p:cNvSpPr>
          <p:nvPr>
            <p:ph idx="1"/>
          </p:nvPr>
        </p:nvSpPr>
        <p:spPr>
          <a:xfrm>
            <a:off x="671513" y="2536031"/>
            <a:ext cx="3123783" cy="3671936"/>
          </a:xfrm>
        </p:spPr>
        <p:txBody>
          <a:bodyPr anchor="t">
            <a:normAutofit/>
          </a:bodyPr>
          <a:lstStyle/>
          <a:p>
            <a:r>
              <a:rPr lang="en-US" sz="2400" b="1">
                <a:solidFill>
                  <a:schemeClr val="bg1">
                    <a:lumMod val="75000"/>
                    <a:lumOff val="25000"/>
                  </a:schemeClr>
                </a:solidFill>
                <a:latin typeface="Times New Roman" panose="02020603050405020304" pitchFamily="18" charset="0"/>
                <a:cs typeface="Times New Roman" panose="02020603050405020304" pitchFamily="18" charset="0"/>
              </a:rPr>
              <a:t>What is CNN?</a:t>
            </a:r>
          </a:p>
          <a:p>
            <a:pPr marL="879750" lvl="2" indent="-285750"/>
            <a:r>
              <a:rPr lang="en-US" sz="2400">
                <a:solidFill>
                  <a:schemeClr val="bg1">
                    <a:lumMod val="75000"/>
                    <a:lumOff val="25000"/>
                  </a:schemeClr>
                </a:solidFill>
                <a:latin typeface="Times New Roman" panose="02020603050405020304" pitchFamily="18" charset="0"/>
                <a:cs typeface="Times New Roman" panose="02020603050405020304" pitchFamily="18" charset="0"/>
              </a:rPr>
              <a:t>	convolutional layers</a:t>
            </a:r>
          </a:p>
          <a:p>
            <a:pPr marL="879750" lvl="2" indent="-285750"/>
            <a:r>
              <a:rPr lang="en-US" sz="2400">
                <a:solidFill>
                  <a:schemeClr val="bg1">
                    <a:lumMod val="75000"/>
                    <a:lumOff val="25000"/>
                  </a:schemeClr>
                </a:solidFill>
                <a:latin typeface="Times New Roman" panose="02020603050405020304" pitchFamily="18" charset="0"/>
                <a:cs typeface="Times New Roman" panose="02020603050405020304" pitchFamily="18" charset="0"/>
              </a:rPr>
              <a:t>	pooling layers</a:t>
            </a:r>
          </a:p>
          <a:p>
            <a:pPr marL="879750" lvl="2" indent="-285750"/>
            <a:r>
              <a:rPr lang="en-US" sz="2400">
                <a:solidFill>
                  <a:schemeClr val="bg1">
                    <a:lumMod val="75000"/>
                    <a:lumOff val="25000"/>
                  </a:schemeClr>
                </a:solidFill>
                <a:latin typeface="Times New Roman" panose="02020603050405020304" pitchFamily="18" charset="0"/>
                <a:cs typeface="Times New Roman" panose="02020603050405020304" pitchFamily="18" charset="0"/>
              </a:rPr>
              <a:t>	fully connected layers</a:t>
            </a:r>
          </a:p>
          <a:p>
            <a:endParaRPr lang="en-US" sz="2400">
              <a:solidFill>
                <a:schemeClr val="bg1">
                  <a:lumMod val="75000"/>
                  <a:lumOff val="25000"/>
                </a:schemeClr>
              </a:solidFill>
              <a:latin typeface="Times New Roman" panose="02020603050405020304" pitchFamily="18" charset="0"/>
              <a:cs typeface="Times New Roman" panose="02020603050405020304" pitchFamily="18" charset="0"/>
            </a:endParaRPr>
          </a:p>
        </p:txBody>
      </p:sp>
      <p:pic>
        <p:nvPicPr>
          <p:cNvPr id="2052" name="Picture 4" descr="Different Types of CNN Architectures Explained: Examples">
            <a:extLst>
              <a:ext uri="{FF2B5EF4-FFF2-40B4-BE49-F238E27FC236}">
                <a16:creationId xmlns:a16="http://schemas.microsoft.com/office/drawing/2014/main" id="{49682A68-8B60-DCDC-5C13-ADC2DAB38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8992" b="-2"/>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99773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A3042-CA9C-DF0F-B52B-3F45E5A15323}"/>
              </a:ext>
            </a:extLst>
          </p:cNvPr>
          <p:cNvSpPr>
            <a:spLocks noGrp="1"/>
          </p:cNvSpPr>
          <p:nvPr>
            <p:ph type="title"/>
          </p:nvPr>
        </p:nvSpPr>
        <p:spPr>
          <a:xfrm>
            <a:off x="581192" y="702156"/>
            <a:ext cx="11029616" cy="654696"/>
          </a:xfrm>
        </p:spPr>
        <p:txBody>
          <a:bodyPr/>
          <a:lstStyle/>
          <a:p>
            <a:pPr algn="ctr"/>
            <a:r>
              <a:rPr lang="en-US" b="1">
                <a:latin typeface="Times New Roman" panose="02020603050405020304" pitchFamily="18" charset="0"/>
                <a:cs typeface="Times New Roman" panose="02020603050405020304" pitchFamily="18" charset="0"/>
              </a:rPr>
              <a:t>Feature map</a:t>
            </a:r>
          </a:p>
        </p:txBody>
      </p:sp>
      <p:pic>
        <p:nvPicPr>
          <p:cNvPr id="5" name="Content Placeholder 4">
            <a:extLst>
              <a:ext uri="{FF2B5EF4-FFF2-40B4-BE49-F238E27FC236}">
                <a16:creationId xmlns:a16="http://schemas.microsoft.com/office/drawing/2014/main" id="{415ABAD2-DD79-7C50-A64E-DF94B2F68BB5}"/>
              </a:ext>
            </a:extLst>
          </p:cNvPr>
          <p:cNvPicPr>
            <a:picLocks noGrp="1" noChangeAspect="1"/>
          </p:cNvPicPr>
          <p:nvPr>
            <p:ph idx="1"/>
          </p:nvPr>
        </p:nvPicPr>
        <p:blipFill>
          <a:blip r:embed="rId2"/>
          <a:stretch>
            <a:fillRect/>
          </a:stretch>
        </p:blipFill>
        <p:spPr>
          <a:xfrm>
            <a:off x="2192506" y="1890876"/>
            <a:ext cx="8961370" cy="4804892"/>
          </a:xfrm>
        </p:spPr>
      </p:pic>
    </p:spTree>
    <p:extLst>
      <p:ext uri="{BB962C8B-B14F-4D97-AF65-F5344CB8AC3E}">
        <p14:creationId xmlns:p14="http://schemas.microsoft.com/office/powerpoint/2010/main" val="1006025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C62F8F3-4041-C921-26A7-2CB2E91F696C}"/>
            </a:ext>
          </a:extLst>
        </p:cNvPr>
        <p:cNvGrpSpPr/>
        <p:nvPr/>
      </p:nvGrpSpPr>
      <p:grpSpPr>
        <a:xfrm>
          <a:off x="0" y="0"/>
          <a:ext cx="0" cy="0"/>
          <a:chOff x="0" y="0"/>
          <a:chExt cx="0" cy="0"/>
        </a:xfrm>
      </p:grpSpPr>
      <p:sp>
        <p:nvSpPr>
          <p:cNvPr id="2055" name="Rectangle 2054">
            <a:extLst>
              <a:ext uri="{FF2B5EF4-FFF2-40B4-BE49-F238E27FC236}">
                <a16:creationId xmlns:a16="http://schemas.microsoft.com/office/drawing/2014/main" id="{16803151-76D2-D2AE-592B-B3D2646D9A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3E1D2-9FBE-6E42-CEF5-FA90CD21EFCA}"/>
              </a:ext>
            </a:extLst>
          </p:cNvPr>
          <p:cNvSpPr>
            <a:spLocks noGrp="1"/>
          </p:cNvSpPr>
          <p:nvPr>
            <p:ph type="title"/>
          </p:nvPr>
        </p:nvSpPr>
        <p:spPr>
          <a:xfrm>
            <a:off x="672280" y="944752"/>
            <a:ext cx="3259016" cy="1462692"/>
          </a:xfrm>
        </p:spPr>
        <p:txBody>
          <a:bodyPr>
            <a:normAutofit/>
          </a:bodyPr>
          <a:lstStyle/>
          <a:p>
            <a:pPr algn="ctr"/>
            <a:r>
              <a:rPr lang="en-US" b="1">
                <a:solidFill>
                  <a:schemeClr val="bg1">
                    <a:lumMod val="75000"/>
                    <a:lumOff val="25000"/>
                  </a:schemeClr>
                </a:solidFill>
                <a:latin typeface="Times New Roman" panose="02020603050405020304" pitchFamily="18" charset="0"/>
                <a:cs typeface="Times New Roman" panose="02020603050405020304" pitchFamily="18" charset="0"/>
              </a:rPr>
              <a:t>Understanding CNNs</a:t>
            </a:r>
            <a:br>
              <a:rPr lang="en-US" b="1">
                <a:solidFill>
                  <a:schemeClr val="bg1">
                    <a:lumMod val="75000"/>
                    <a:lumOff val="25000"/>
                  </a:schemeClr>
                </a:solidFill>
                <a:latin typeface="Times New Roman" panose="02020603050405020304" pitchFamily="18" charset="0"/>
                <a:cs typeface="Times New Roman" panose="02020603050405020304" pitchFamily="18" charset="0"/>
              </a:rPr>
            </a:br>
            <a:r>
              <a:rPr lang="en-US" b="1">
                <a:solidFill>
                  <a:schemeClr val="bg1">
                    <a:lumMod val="75000"/>
                    <a:lumOff val="25000"/>
                  </a:schemeClr>
                </a:solidFill>
                <a:latin typeface="Times New Roman" panose="02020603050405020304" pitchFamily="18" charset="0"/>
                <a:cs typeface="Times New Roman" panose="02020603050405020304" pitchFamily="18" charset="0"/>
              </a:rPr>
              <a:t>with CIFAR-10</a:t>
            </a:r>
          </a:p>
        </p:txBody>
      </p:sp>
      <p:sp>
        <p:nvSpPr>
          <p:cNvPr id="2057" name="Rectangle 2056">
            <a:extLst>
              <a:ext uri="{FF2B5EF4-FFF2-40B4-BE49-F238E27FC236}">
                <a16:creationId xmlns:a16="http://schemas.microsoft.com/office/drawing/2014/main" id="{7DAB478D-3B6A-F222-7FCB-07E840182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59" name="Rectangle 2058">
            <a:extLst>
              <a:ext uri="{FF2B5EF4-FFF2-40B4-BE49-F238E27FC236}">
                <a16:creationId xmlns:a16="http://schemas.microsoft.com/office/drawing/2014/main" id="{7599FE9F-FA78-8BDE-FF99-495E3FF2D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61" name="Rectangle 2060">
            <a:extLst>
              <a:ext uri="{FF2B5EF4-FFF2-40B4-BE49-F238E27FC236}">
                <a16:creationId xmlns:a16="http://schemas.microsoft.com/office/drawing/2014/main" id="{9F99F51E-A7F4-719C-D8DF-4831F769B8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DF955E21-4967-09D4-75D2-4D054A5E2468}"/>
              </a:ext>
            </a:extLst>
          </p:cNvPr>
          <p:cNvSpPr>
            <a:spLocks noGrp="1"/>
          </p:cNvSpPr>
          <p:nvPr>
            <p:ph idx="1"/>
          </p:nvPr>
        </p:nvSpPr>
        <p:spPr>
          <a:xfrm>
            <a:off x="671513" y="2536031"/>
            <a:ext cx="3123783" cy="3671936"/>
          </a:xfrm>
        </p:spPr>
        <p:txBody>
          <a:bodyPr anchor="t">
            <a:normAutofit/>
          </a:bodyPr>
          <a:lstStyle/>
          <a:p>
            <a:r>
              <a:rPr lang="en-US" sz="2000" b="1" dirty="0">
                <a:solidFill>
                  <a:schemeClr val="bg1">
                    <a:lumMod val="75000"/>
                    <a:lumOff val="25000"/>
                  </a:schemeClr>
                </a:solidFill>
                <a:latin typeface="Times New Roman" panose="02020603050405020304" pitchFamily="18" charset="0"/>
                <a:cs typeface="Times New Roman" panose="02020603050405020304" pitchFamily="18" charset="0"/>
              </a:rPr>
              <a:t>What is CIFAR-10?</a:t>
            </a:r>
            <a:endParaRPr lang="en-US" sz="2000" dirty="0">
              <a:solidFill>
                <a:schemeClr val="bg1">
                  <a:lumMod val="75000"/>
                  <a:lumOff val="25000"/>
                </a:schemeClr>
              </a:solidFill>
              <a:latin typeface="Times New Roman" panose="02020603050405020304" pitchFamily="18" charset="0"/>
              <a:cs typeface="Times New Roman" panose="02020603050405020304" pitchFamily="18" charset="0"/>
            </a:endParaRPr>
          </a:p>
          <a:p>
            <a:pPr lvl="1"/>
            <a:r>
              <a:rPr lang="en-US" sz="2000" dirty="0">
                <a:solidFill>
                  <a:schemeClr val="bg1">
                    <a:lumMod val="75000"/>
                    <a:lumOff val="25000"/>
                  </a:schemeClr>
                </a:solidFill>
                <a:latin typeface="Times New Roman" panose="02020603050405020304" pitchFamily="18" charset="0"/>
                <a:cs typeface="Times New Roman" panose="02020603050405020304" pitchFamily="18" charset="0"/>
              </a:rPr>
              <a:t>CIFAR-10 as a dataset containing 60,000 3x32x32 size color images across 10 classes (e.g., airplanes, cars, birds).</a:t>
            </a:r>
          </a:p>
        </p:txBody>
      </p:sp>
      <p:pic>
        <p:nvPicPr>
          <p:cNvPr id="2050" name="Picture 2" descr="CIFAR-10 Dataset | Papers With Code">
            <a:extLst>
              <a:ext uri="{FF2B5EF4-FFF2-40B4-BE49-F238E27FC236}">
                <a16:creationId xmlns:a16="http://schemas.microsoft.com/office/drawing/2014/main" id="{A136F95C-F2D5-89E3-B2CC-CB42A3057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4"/>
          <a:stretch/>
        </p:blipFill>
        <p:spPr bwMode="auto">
          <a:xfrm>
            <a:off x="4241830" y="686928"/>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84666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E1D2182-DA7D-E074-CB85-E53BD16C9FB1}"/>
              </a:ext>
            </a:extLst>
          </p:cNvPr>
          <p:cNvSpPr>
            <a:spLocks noGrp="1"/>
          </p:cNvSpPr>
          <p:nvPr>
            <p:ph type="title"/>
          </p:nvPr>
        </p:nvSpPr>
        <p:spPr>
          <a:xfrm>
            <a:off x="638620" y="863695"/>
            <a:ext cx="3511233" cy="3779995"/>
          </a:xfrm>
        </p:spPr>
        <p:txBody>
          <a:bodyPr vert="horz" lIns="91440" tIns="45720" rIns="91440" bIns="45720" rtlCol="0" anchor="ctr">
            <a:normAutofit/>
          </a:bodyPr>
          <a:lstStyle/>
          <a:p>
            <a:pPr algn="ctr"/>
            <a:r>
              <a:rPr lang="en-US" sz="2800">
                <a:solidFill>
                  <a:schemeClr val="tx1"/>
                </a:solidFill>
              </a:rPr>
              <a:t>simple Convolutional Neural Network (CNN) in PyTorch</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FD72D2F2-B940-DF2B-DCC3-22FCFD5C35B6}"/>
              </a:ext>
            </a:extLst>
          </p:cNvPr>
          <p:cNvPicPr>
            <a:picLocks noGrp="1" noChangeAspect="1"/>
          </p:cNvPicPr>
          <p:nvPr>
            <p:ph idx="1"/>
          </p:nvPr>
        </p:nvPicPr>
        <p:blipFill>
          <a:blip r:embed="rId2"/>
          <a:srcRect r="2729" b="1"/>
          <a:stretch/>
        </p:blipFill>
        <p:spPr>
          <a:xfrm>
            <a:off x="4654295" y="10"/>
            <a:ext cx="7537705" cy="6857990"/>
          </a:xfrm>
          <a:prstGeom prst="rect">
            <a:avLst/>
          </a:prstGeom>
        </p:spPr>
      </p:pic>
    </p:spTree>
    <p:extLst>
      <p:ext uri="{BB962C8B-B14F-4D97-AF65-F5344CB8AC3E}">
        <p14:creationId xmlns:p14="http://schemas.microsoft.com/office/powerpoint/2010/main" val="138202599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3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3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A1006D1-FEB1-0F9F-A676-A474ADEE99F0}"/>
              </a:ext>
            </a:extLst>
          </p:cNvPr>
          <p:cNvSpPr>
            <a:spLocks noGrp="1"/>
          </p:cNvSpPr>
          <p:nvPr>
            <p:ph type="title"/>
          </p:nvPr>
        </p:nvSpPr>
        <p:spPr>
          <a:xfrm>
            <a:off x="591223" y="2056887"/>
            <a:ext cx="3409783" cy="1300365"/>
          </a:xfrm>
        </p:spPr>
        <p:txBody>
          <a:bodyPr vert="horz" lIns="91440" tIns="45720" rIns="91440" bIns="45720" rtlCol="0">
            <a:normAutofit/>
          </a:bodyPr>
          <a:lstStyle/>
          <a:p>
            <a:pPr algn="ctr"/>
            <a:r>
              <a:rPr lang="en-US">
                <a:solidFill>
                  <a:srgbClr val="FFFFFF"/>
                </a:solidFill>
                <a:effectLst/>
                <a:latin typeface="Times New Roman" panose="02020603050405020304" pitchFamily="18" charset="0"/>
                <a:cs typeface="Times New Roman" panose="02020603050405020304" pitchFamily="18" charset="0"/>
              </a:rPr>
              <a:t>training process</a:t>
            </a:r>
            <a:endParaRPr lang="en-US">
              <a:solidFill>
                <a:srgbClr val="FFFFFF"/>
              </a:solidFill>
              <a:latin typeface="Times New Roman" panose="02020603050405020304" pitchFamily="18" charset="0"/>
              <a:cs typeface="Times New Roman" panose="02020603050405020304" pitchFamily="18" charset="0"/>
            </a:endParaRPr>
          </a:p>
        </p:txBody>
      </p:sp>
      <p:pic>
        <p:nvPicPr>
          <p:cNvPr id="4" name="Content Placeholder 3" descr="A screenshot of a computer program&#10;&#10;Description automatically generated">
            <a:extLst>
              <a:ext uri="{FF2B5EF4-FFF2-40B4-BE49-F238E27FC236}">
                <a16:creationId xmlns:a16="http://schemas.microsoft.com/office/drawing/2014/main" id="{EF7E9212-8C4D-9031-E456-BDDBBE8B7AD7}"/>
              </a:ext>
            </a:extLst>
          </p:cNvPr>
          <p:cNvPicPr>
            <a:picLocks noChangeAspect="1"/>
          </p:cNvPicPr>
          <p:nvPr/>
        </p:nvPicPr>
        <p:blipFill>
          <a:blip r:embed="rId2"/>
          <a:srcRect r="9760" b="-2"/>
          <a:stretch/>
        </p:blipFill>
        <p:spPr>
          <a:xfrm>
            <a:off x="4794140" y="936141"/>
            <a:ext cx="6427685" cy="4968305"/>
          </a:xfrm>
          <a:prstGeom prst="rect">
            <a:avLst/>
          </a:prstGeom>
        </p:spPr>
      </p:pic>
    </p:spTree>
    <p:extLst>
      <p:ext uri="{BB962C8B-B14F-4D97-AF65-F5344CB8AC3E}">
        <p14:creationId xmlns:p14="http://schemas.microsoft.com/office/powerpoint/2010/main" val="143043894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6376-EE07-D64F-DED6-2AACC8C58DE0}"/>
              </a:ext>
            </a:extLst>
          </p:cNvPr>
          <p:cNvSpPr>
            <a:spLocks noGrp="1"/>
          </p:cNvSpPr>
          <p:nvPr>
            <p:ph type="title"/>
          </p:nvPr>
        </p:nvSpPr>
        <p:spPr>
          <a:xfrm>
            <a:off x="581192" y="702156"/>
            <a:ext cx="11029616" cy="639627"/>
          </a:xfrm>
        </p:spPr>
        <p:txBody>
          <a:bodyPr>
            <a:normAutofit/>
          </a:bodyPr>
          <a:lstStyle/>
          <a:p>
            <a:pPr algn="ctr"/>
            <a:r>
              <a:rPr lang="en-US" sz="3200" b="1">
                <a:latin typeface="Times New Roman" panose="02020603050405020304" pitchFamily="18" charset="0"/>
                <a:cs typeface="Times New Roman" panose="02020603050405020304" pitchFamily="18" charset="0"/>
              </a:rPr>
              <a:t>Output</a:t>
            </a:r>
          </a:p>
        </p:txBody>
      </p:sp>
      <p:sp>
        <p:nvSpPr>
          <p:cNvPr id="3" name="Content Placeholder 2">
            <a:extLst>
              <a:ext uri="{FF2B5EF4-FFF2-40B4-BE49-F238E27FC236}">
                <a16:creationId xmlns:a16="http://schemas.microsoft.com/office/drawing/2014/main" id="{2EE95E5C-59F3-274C-9F52-421338BCC679}"/>
              </a:ext>
            </a:extLst>
          </p:cNvPr>
          <p:cNvSpPr>
            <a:spLocks noGrp="1"/>
          </p:cNvSpPr>
          <p:nvPr>
            <p:ph idx="1"/>
          </p:nvPr>
        </p:nvSpPr>
        <p:spPr>
          <a:xfrm>
            <a:off x="581193" y="1795815"/>
            <a:ext cx="11029615" cy="829719"/>
          </a:xfrm>
        </p:spPr>
        <p:txBody>
          <a:bodyPr/>
          <a:lstStyle/>
          <a:p>
            <a:r>
              <a:rPr lang="en-US" dirty="0">
                <a:hlinkClick r:id="rId3"/>
              </a:rPr>
              <a:t>https://</a:t>
            </a:r>
            <a:r>
              <a:rPr lang="en-US" dirty="0" err="1">
                <a:hlinkClick r:id="rId3"/>
              </a:rPr>
              <a:t>colab.research.google.com</a:t>
            </a:r>
            <a:r>
              <a:rPr lang="en-US" dirty="0">
                <a:hlinkClick r:id="rId3"/>
              </a:rPr>
              <a:t>/drive/1bSmJyzmlPKM30TGUmDQs9TffODLpZxvl?usp=sharing</a:t>
            </a:r>
            <a:endParaRPr lang="en-US" dirty="0"/>
          </a:p>
        </p:txBody>
      </p:sp>
      <p:pic>
        <p:nvPicPr>
          <p:cNvPr id="6" name="Picture 5">
            <a:extLst>
              <a:ext uri="{FF2B5EF4-FFF2-40B4-BE49-F238E27FC236}">
                <a16:creationId xmlns:a16="http://schemas.microsoft.com/office/drawing/2014/main" id="{FEA649F8-F570-2DE8-5BDF-6EA4755AE526}"/>
              </a:ext>
            </a:extLst>
          </p:cNvPr>
          <p:cNvPicPr>
            <a:picLocks noChangeAspect="1"/>
          </p:cNvPicPr>
          <p:nvPr/>
        </p:nvPicPr>
        <p:blipFill>
          <a:blip r:embed="rId4"/>
          <a:stretch>
            <a:fillRect/>
          </a:stretch>
        </p:blipFill>
        <p:spPr>
          <a:xfrm>
            <a:off x="3918957" y="2991926"/>
            <a:ext cx="3812671" cy="3163918"/>
          </a:xfrm>
          <a:prstGeom prst="rect">
            <a:avLst/>
          </a:prstGeom>
        </p:spPr>
      </p:pic>
    </p:spTree>
    <p:extLst>
      <p:ext uri="{BB962C8B-B14F-4D97-AF65-F5344CB8AC3E}">
        <p14:creationId xmlns:p14="http://schemas.microsoft.com/office/powerpoint/2010/main" val="3680222647"/>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1" name="Rectangle 513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3" name="Rectangle 513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35" name="Rectangle 513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2E46DF6-9D65-16C8-5E0C-CB0702A11C3C}"/>
              </a:ext>
            </a:extLst>
          </p:cNvPr>
          <p:cNvSpPr>
            <a:spLocks noGrp="1"/>
          </p:cNvSpPr>
          <p:nvPr>
            <p:ph type="title"/>
          </p:nvPr>
        </p:nvSpPr>
        <p:spPr>
          <a:xfrm>
            <a:off x="601255" y="702155"/>
            <a:ext cx="3409783" cy="1300365"/>
          </a:xfrm>
        </p:spPr>
        <p:txBody>
          <a:bodyPr>
            <a:normAutofit/>
          </a:bodyPr>
          <a:lstStyle/>
          <a:p>
            <a:br>
              <a:rPr lang="en-US" sz="2100" dirty="0">
                <a:solidFill>
                  <a:srgbClr val="FFFFFF"/>
                </a:solidFill>
              </a:rPr>
            </a:br>
            <a:r>
              <a:rPr lang="en-US" sz="2100" dirty="0">
                <a:solidFill>
                  <a:srgbClr val="FFFFFF"/>
                </a:solidFill>
              </a:rPr>
              <a:t>FGSM and Adversarial Attacks</a:t>
            </a:r>
          </a:p>
        </p:txBody>
      </p:sp>
      <p:sp>
        <p:nvSpPr>
          <p:cNvPr id="3" name="Content Placeholder 2">
            <a:extLst>
              <a:ext uri="{FF2B5EF4-FFF2-40B4-BE49-F238E27FC236}">
                <a16:creationId xmlns:a16="http://schemas.microsoft.com/office/drawing/2014/main" id="{78A41E31-AF39-53AD-2CAE-FC07FD59D9ED}"/>
              </a:ext>
            </a:extLst>
          </p:cNvPr>
          <p:cNvSpPr>
            <a:spLocks noGrp="1"/>
          </p:cNvSpPr>
          <p:nvPr>
            <p:ph idx="1"/>
          </p:nvPr>
        </p:nvSpPr>
        <p:spPr>
          <a:xfrm>
            <a:off x="601255" y="2177142"/>
            <a:ext cx="3409782" cy="3823607"/>
          </a:xfrm>
        </p:spPr>
        <p:txBody>
          <a:bodyPr>
            <a:normAutofit/>
          </a:bodyPr>
          <a:lstStyle/>
          <a:p>
            <a:r>
              <a:rPr lang="en-US" b="1" dirty="0">
                <a:solidFill>
                  <a:srgbClr val="FFFFFF"/>
                </a:solidFill>
              </a:rPr>
              <a:t>What are Adversarial Attacks?</a:t>
            </a:r>
          </a:p>
          <a:p>
            <a:pPr lvl="1"/>
            <a:r>
              <a:rPr lang="en-US" dirty="0">
                <a:solidFill>
                  <a:srgbClr val="FFFFFF"/>
                </a:solidFill>
              </a:rPr>
              <a:t>Small perturbations in input data can deceive neural networks.</a:t>
            </a:r>
          </a:p>
          <a:p>
            <a:r>
              <a:rPr lang="en-US" b="1" dirty="0">
                <a:solidFill>
                  <a:srgbClr val="FFFFFF"/>
                </a:solidFill>
              </a:rPr>
              <a:t>What is FGSM?</a:t>
            </a:r>
            <a:endParaRPr lang="en-US" dirty="0">
              <a:solidFill>
                <a:srgbClr val="FFFFFF"/>
              </a:solidFill>
            </a:endParaRPr>
          </a:p>
          <a:p>
            <a:pPr lvl="1"/>
            <a:r>
              <a:rPr lang="en-US" dirty="0">
                <a:solidFill>
                  <a:srgbClr val="FFFFFF"/>
                </a:solidFill>
              </a:rPr>
              <a:t>A method to generate adversarial examples by adding perturbations in the gradient direction.</a:t>
            </a:r>
          </a:p>
        </p:txBody>
      </p:sp>
      <p:pic>
        <p:nvPicPr>
          <p:cNvPr id="5122" name="Picture 2" descr="Adversarial example using FGSM | TensorFlow Core">
            <a:extLst>
              <a:ext uri="{FF2B5EF4-FFF2-40B4-BE49-F238E27FC236}">
                <a16:creationId xmlns:a16="http://schemas.microsoft.com/office/drawing/2014/main" id="{6C2F5EF4-6323-447A-B106-49B523EADB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92231" y="1097646"/>
            <a:ext cx="6831503" cy="27496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4C9CC4C-5F0C-4443-7669-EDE217C5C715}"/>
              </a:ext>
            </a:extLst>
          </p:cNvPr>
          <p:cNvPicPr>
            <a:picLocks noChangeAspect="1"/>
          </p:cNvPicPr>
          <p:nvPr/>
        </p:nvPicPr>
        <p:blipFill>
          <a:blip r:embed="rId3"/>
          <a:stretch>
            <a:fillRect/>
          </a:stretch>
        </p:blipFill>
        <p:spPr>
          <a:xfrm>
            <a:off x="4419600" y="4726904"/>
            <a:ext cx="7772400" cy="613884"/>
          </a:xfrm>
          <a:prstGeom prst="rect">
            <a:avLst/>
          </a:prstGeom>
        </p:spPr>
      </p:pic>
    </p:spTree>
    <p:extLst>
      <p:ext uri="{BB962C8B-B14F-4D97-AF65-F5344CB8AC3E}">
        <p14:creationId xmlns:p14="http://schemas.microsoft.com/office/powerpoint/2010/main" val="41006326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2579</TotalTime>
  <Words>457</Words>
  <Application>Microsoft Macintosh PowerPoint</Application>
  <PresentationFormat>Widescreen</PresentationFormat>
  <Paragraphs>71</Paragraphs>
  <Slides>17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-apple-system</vt:lpstr>
      <vt:lpstr>Aptos</vt:lpstr>
      <vt:lpstr>Arial</vt:lpstr>
      <vt:lpstr>Avenir Next LT Pro</vt:lpstr>
      <vt:lpstr>FreightSans</vt:lpstr>
      <vt:lpstr>Gill Sans MT</vt:lpstr>
      <vt:lpstr>Times New Roman</vt:lpstr>
      <vt:lpstr>Wingdings 2</vt:lpstr>
      <vt:lpstr>DividendVTI</vt:lpstr>
      <vt:lpstr> Interactive Labs for Machine Learning Cybersecurity</vt:lpstr>
      <vt:lpstr>Understanding DNN</vt:lpstr>
      <vt:lpstr>Understanding CNNs</vt:lpstr>
      <vt:lpstr>Feature map</vt:lpstr>
      <vt:lpstr>Understanding CNNs with CIFAR-10</vt:lpstr>
      <vt:lpstr>simple Convolutional Neural Network (CNN) in PyTorch</vt:lpstr>
      <vt:lpstr>training process</vt:lpstr>
      <vt:lpstr>Output</vt:lpstr>
      <vt:lpstr> FGSM and Adversarial Attacks</vt:lpstr>
      <vt:lpstr> FGSM and  Adversarial Attacks</vt:lpstr>
      <vt:lpstr> FGSM and  Adversarial Attacks</vt:lpstr>
      <vt:lpstr>PowerPoint Presentation</vt:lpstr>
      <vt:lpstr>PowerPoint Presentation</vt:lpstr>
      <vt:lpstr>PowerPoint Presentation</vt:lpstr>
      <vt:lpstr>Cleverhans library overview</vt:lpstr>
      <vt:lpstr>Types of Adversarial Attacks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Interactive Labs for Machine Learning Cybersecurity</dc:title>
  <dc:creator>Posina, Vinay Kumar</dc:creator>
  <cp:lastModifiedBy>Posina, Vinay Kumar</cp:lastModifiedBy>
  <cp:revision>2</cp:revision>
  <dcterms:created xsi:type="dcterms:W3CDTF">2024-09-03T21:14:45Z</dcterms:created>
  <dcterms:modified xsi:type="dcterms:W3CDTF">2024-09-05T16:29:39Z</dcterms:modified>
</cp:coreProperties>
</file>